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media/image53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60" r:id="rId3"/>
    <p:sldId id="257" r:id="rId4"/>
    <p:sldId id="261" r:id="rId5"/>
    <p:sldId id="262" r:id="rId6"/>
    <p:sldId id="265" r:id="rId7"/>
    <p:sldId id="263" r:id="rId8"/>
    <p:sldId id="264" r:id="rId9"/>
    <p:sldId id="266" r:id="rId10"/>
    <p:sldId id="273" r:id="rId11"/>
    <p:sldId id="267" r:id="rId12"/>
    <p:sldId id="268" r:id="rId13"/>
    <p:sldId id="274" r:id="rId14"/>
    <p:sldId id="275" r:id="rId15"/>
    <p:sldId id="270" r:id="rId16"/>
    <p:sldId id="276" r:id="rId17"/>
    <p:sldId id="269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1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v827999\AppData\Local\Microsoft\Windows\INetCache\Content.Outlook\FQSHHHKT\OPR%20-%20EUC%20(TS%20W3-Jan)_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v827999\AppData\Local\Microsoft\Windows\INetCache\Content.Outlook\FQSHHHKT\OPR%20-%20EUC%20(TS%20W3-Jan)_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Model 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8117587546997894E-2"/>
          <c:y val="0.14846836363333571"/>
          <c:w val="0.91723448514664385"/>
          <c:h val="0.62644913377621458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'VD1 Phan loai loi'!$C$26</c:f>
              <c:strCache>
                <c:ptCount val="1"/>
                <c:pt idx="0">
                  <c:v>A.Man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'VD1 Phan loai loi'!$A$27:$A$30</c:f>
              <c:strCache>
                <c:ptCount val="4"/>
                <c:pt idx="0">
                  <c:v>1. No Lock/ No ASSY</c:v>
                </c:pt>
                <c:pt idx="1">
                  <c:v>2. VE-CH</c:v>
                </c:pt>
                <c:pt idx="2">
                  <c:v>3. ASSY Others</c:v>
                </c:pt>
                <c:pt idx="3">
                  <c:v>4. Other check</c:v>
                </c:pt>
              </c:strCache>
            </c:strRef>
          </c:cat>
          <c:val>
            <c:numRef>
              <c:f>'VD1 Phan loai loi'!$C$27:$C$30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1E-4937-BF2C-F44F3ABE23BA}"/>
            </c:ext>
          </c:extLst>
        </c:ser>
        <c:ser>
          <c:idx val="2"/>
          <c:order val="2"/>
          <c:tx>
            <c:strRef>
              <c:f>'VD1 Phan loai loi'!$D$26</c:f>
              <c:strCache>
                <c:ptCount val="1"/>
                <c:pt idx="0">
                  <c:v>B. Enviroment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'VD1 Phan loai loi'!$A$27:$A$30</c:f>
              <c:strCache>
                <c:ptCount val="4"/>
                <c:pt idx="0">
                  <c:v>1. No Lock/ No ASSY</c:v>
                </c:pt>
                <c:pt idx="1">
                  <c:v>2. VE-CH</c:v>
                </c:pt>
                <c:pt idx="2">
                  <c:v>3. ASSY Others</c:v>
                </c:pt>
                <c:pt idx="3">
                  <c:v>4. Other check</c:v>
                </c:pt>
              </c:strCache>
            </c:strRef>
          </c:cat>
          <c:val>
            <c:numRef>
              <c:f>'VD1 Phan loai loi'!$D$27:$D$30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1E-4937-BF2C-F44F3ABE23BA}"/>
            </c:ext>
          </c:extLst>
        </c:ser>
        <c:ser>
          <c:idx val="3"/>
          <c:order val="3"/>
          <c:tx>
            <c:strRef>
              <c:f>'VD1 Phan loai loi'!$E$26</c:f>
              <c:strCache>
                <c:ptCount val="1"/>
                <c:pt idx="0">
                  <c:v>C. Jig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'VD1 Phan loai loi'!$A$27:$A$30</c:f>
              <c:strCache>
                <c:ptCount val="4"/>
                <c:pt idx="0">
                  <c:v>1. No Lock/ No ASSY</c:v>
                </c:pt>
                <c:pt idx="1">
                  <c:v>2. VE-CH</c:v>
                </c:pt>
                <c:pt idx="2">
                  <c:v>3. ASSY Others</c:v>
                </c:pt>
                <c:pt idx="3">
                  <c:v>4. Other check</c:v>
                </c:pt>
              </c:strCache>
            </c:strRef>
          </c:cat>
          <c:val>
            <c:numRef>
              <c:f>'VD1 Phan loai loi'!$E$27:$E$30</c:f>
              <c:numCache>
                <c:formatCode>General</c:formatCode>
                <c:ptCount val="4"/>
                <c:pt idx="0">
                  <c:v>8</c:v>
                </c:pt>
                <c:pt idx="1">
                  <c:v>5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1E-4937-BF2C-F44F3ABE23BA}"/>
            </c:ext>
          </c:extLst>
        </c:ser>
        <c:ser>
          <c:idx val="4"/>
          <c:order val="4"/>
          <c:tx>
            <c:strRef>
              <c:f>'VD1 Phan loai loi'!$F$26</c:f>
              <c:strCache>
                <c:ptCount val="1"/>
                <c:pt idx="0">
                  <c:v>D. Part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'VD1 Phan loai loi'!$A$27:$A$30</c:f>
              <c:strCache>
                <c:ptCount val="4"/>
                <c:pt idx="0">
                  <c:v>1. No Lock/ No ASSY</c:v>
                </c:pt>
                <c:pt idx="1">
                  <c:v>2. VE-CH</c:v>
                </c:pt>
                <c:pt idx="2">
                  <c:v>3. ASSY Others</c:v>
                </c:pt>
                <c:pt idx="3">
                  <c:v>4. Other check</c:v>
                </c:pt>
              </c:strCache>
            </c:strRef>
          </c:cat>
          <c:val>
            <c:numRef>
              <c:f>'VD1 Phan loai loi'!$F$27:$F$30</c:f>
              <c:numCache>
                <c:formatCode>General</c:formatCode>
                <c:ptCount val="4"/>
                <c:pt idx="0">
                  <c:v>8</c:v>
                </c:pt>
                <c:pt idx="1">
                  <c:v>5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71E-4937-BF2C-F44F3ABE23BA}"/>
            </c:ext>
          </c:extLst>
        </c:ser>
        <c:ser>
          <c:idx val="5"/>
          <c:order val="5"/>
          <c:tx>
            <c:strRef>
              <c:f>'VD1 Phan loai loi'!$G$26</c:f>
              <c:strCache>
                <c:ptCount val="1"/>
                <c:pt idx="0">
                  <c:v>E. RC-OK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'VD1 Phan loai loi'!$A$27:$A$30</c:f>
              <c:strCache>
                <c:ptCount val="4"/>
                <c:pt idx="0">
                  <c:v>1. No Lock/ No ASSY</c:v>
                </c:pt>
                <c:pt idx="1">
                  <c:v>2. VE-CH</c:v>
                </c:pt>
                <c:pt idx="2">
                  <c:v>3. ASSY Others</c:v>
                </c:pt>
                <c:pt idx="3">
                  <c:v>4. Other check</c:v>
                </c:pt>
              </c:strCache>
            </c:strRef>
          </c:cat>
          <c:val>
            <c:numRef>
              <c:f>'VD1 Phan loai loi'!$G$27:$G$30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1E-4937-BF2C-F44F3ABE23BA}"/>
            </c:ext>
          </c:extLst>
        </c:ser>
        <c:ser>
          <c:idx val="6"/>
          <c:order val="6"/>
          <c:tx>
            <c:strRef>
              <c:f>'VD1 Phan loai loi'!$H$26</c:f>
              <c:strCache>
                <c:ptCount val="1"/>
                <c:pt idx="0">
                  <c:v>F. Unclear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'VD1 Phan loai loi'!$A$27:$A$30</c:f>
              <c:strCache>
                <c:ptCount val="4"/>
                <c:pt idx="0">
                  <c:v>1. No Lock/ No ASSY</c:v>
                </c:pt>
                <c:pt idx="1">
                  <c:v>2. VE-CH</c:v>
                </c:pt>
                <c:pt idx="2">
                  <c:v>3. ASSY Others</c:v>
                </c:pt>
                <c:pt idx="3">
                  <c:v>4. Other check</c:v>
                </c:pt>
              </c:strCache>
            </c:strRef>
          </c:cat>
          <c:val>
            <c:numRef>
              <c:f>'VD1 Phan loai loi'!$H$27:$H$30</c:f>
              <c:numCache>
                <c:formatCode>General</c:formatCode>
                <c:ptCount val="4"/>
                <c:pt idx="0">
                  <c:v>7</c:v>
                </c:pt>
                <c:pt idx="1">
                  <c:v>4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71E-4937-BF2C-F44F3ABE2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82235583"/>
        <c:axId val="1882233503"/>
      </c:barChart>
      <c:lineChart>
        <c:grouping val="stacked"/>
        <c:varyColors val="0"/>
        <c:ser>
          <c:idx val="0"/>
          <c:order val="0"/>
          <c:tx>
            <c:strRef>
              <c:f>'VD1 Phan loai loi'!$B$26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'VD1 Phan loai loi'!$A$27:$A$30</c:f>
              <c:strCache>
                <c:ptCount val="4"/>
                <c:pt idx="0">
                  <c:v>1. No Lock/ No ASSY</c:v>
                </c:pt>
                <c:pt idx="1">
                  <c:v>2. VE-CH</c:v>
                </c:pt>
                <c:pt idx="2">
                  <c:v>3. ASSY Others</c:v>
                </c:pt>
                <c:pt idx="3">
                  <c:v>4. Other check</c:v>
                </c:pt>
              </c:strCache>
            </c:strRef>
          </c:cat>
          <c:val>
            <c:numRef>
              <c:f>'VD1 Phan loai loi'!$B$27:$B$30</c:f>
              <c:numCache>
                <c:formatCode>General</c:formatCode>
                <c:ptCount val="4"/>
                <c:pt idx="0">
                  <c:v>38</c:v>
                </c:pt>
                <c:pt idx="1">
                  <c:v>25</c:v>
                </c:pt>
                <c:pt idx="2">
                  <c:v>16</c:v>
                </c:pt>
                <c:pt idx="3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71E-4937-BF2C-F44F3ABE2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2235583"/>
        <c:axId val="1882233503"/>
      </c:lineChart>
      <c:catAx>
        <c:axId val="1882235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2233503"/>
        <c:crosses val="autoZero"/>
        <c:auto val="1"/>
        <c:lblAlgn val="ctr"/>
        <c:lblOffset val="100"/>
        <c:noMultiLvlLbl val="0"/>
      </c:catAx>
      <c:valAx>
        <c:axId val="1882233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2235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8999558897319549"/>
          <c:y val="0.17135519037490901"/>
          <c:w val="0.69368792175988858"/>
          <c:h val="0.102941939351320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Model 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8117587546997894E-2"/>
          <c:y val="0.25327152073867021"/>
          <c:w val="0.91723448514664385"/>
          <c:h val="0.62644913377621458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'VD1 Phan loai loi'!$C$26</c:f>
              <c:strCache>
                <c:ptCount val="1"/>
                <c:pt idx="0">
                  <c:v>A.Man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'VD1 Phan loai loi'!$A$27:$A$30</c:f>
              <c:strCache>
                <c:ptCount val="4"/>
                <c:pt idx="0">
                  <c:v>1. No Lock/ No ASSY</c:v>
                </c:pt>
                <c:pt idx="1">
                  <c:v>2. VE-CH</c:v>
                </c:pt>
                <c:pt idx="2">
                  <c:v>3. ASSY Others</c:v>
                </c:pt>
                <c:pt idx="3">
                  <c:v>4. Other check</c:v>
                </c:pt>
              </c:strCache>
            </c:strRef>
          </c:cat>
          <c:val>
            <c:numRef>
              <c:f>'VD1 Phan loai loi'!$C$27:$C$30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38-4687-A7F7-DAD32A8603CC}"/>
            </c:ext>
          </c:extLst>
        </c:ser>
        <c:ser>
          <c:idx val="2"/>
          <c:order val="2"/>
          <c:tx>
            <c:strRef>
              <c:f>'VD1 Phan loai loi'!$D$26</c:f>
              <c:strCache>
                <c:ptCount val="1"/>
                <c:pt idx="0">
                  <c:v>B. Enviroment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'VD1 Phan loai loi'!$A$27:$A$30</c:f>
              <c:strCache>
                <c:ptCount val="4"/>
                <c:pt idx="0">
                  <c:v>1. No Lock/ No ASSY</c:v>
                </c:pt>
                <c:pt idx="1">
                  <c:v>2. VE-CH</c:v>
                </c:pt>
                <c:pt idx="2">
                  <c:v>3. ASSY Others</c:v>
                </c:pt>
                <c:pt idx="3">
                  <c:v>4. Other check</c:v>
                </c:pt>
              </c:strCache>
            </c:strRef>
          </c:cat>
          <c:val>
            <c:numRef>
              <c:f>'VD1 Phan loai loi'!$D$27:$D$30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38-4687-A7F7-DAD32A8603CC}"/>
            </c:ext>
          </c:extLst>
        </c:ser>
        <c:ser>
          <c:idx val="3"/>
          <c:order val="3"/>
          <c:tx>
            <c:strRef>
              <c:f>'VD1 Phan loai loi'!$E$26</c:f>
              <c:strCache>
                <c:ptCount val="1"/>
                <c:pt idx="0">
                  <c:v>C. Jig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'VD1 Phan loai loi'!$A$27:$A$30</c:f>
              <c:strCache>
                <c:ptCount val="4"/>
                <c:pt idx="0">
                  <c:v>1. No Lock/ No ASSY</c:v>
                </c:pt>
                <c:pt idx="1">
                  <c:v>2. VE-CH</c:v>
                </c:pt>
                <c:pt idx="2">
                  <c:v>3. ASSY Others</c:v>
                </c:pt>
                <c:pt idx="3">
                  <c:v>4. Other check</c:v>
                </c:pt>
              </c:strCache>
            </c:strRef>
          </c:cat>
          <c:val>
            <c:numRef>
              <c:f>'VD1 Phan loai loi'!$E$27:$E$30</c:f>
              <c:numCache>
                <c:formatCode>General</c:formatCode>
                <c:ptCount val="4"/>
                <c:pt idx="0">
                  <c:v>8</c:v>
                </c:pt>
                <c:pt idx="1">
                  <c:v>5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238-4687-A7F7-DAD32A8603CC}"/>
            </c:ext>
          </c:extLst>
        </c:ser>
        <c:ser>
          <c:idx val="4"/>
          <c:order val="4"/>
          <c:tx>
            <c:strRef>
              <c:f>'VD1 Phan loai loi'!$F$26</c:f>
              <c:strCache>
                <c:ptCount val="1"/>
                <c:pt idx="0">
                  <c:v>D. Part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'VD1 Phan loai loi'!$A$27:$A$30</c:f>
              <c:strCache>
                <c:ptCount val="4"/>
                <c:pt idx="0">
                  <c:v>1. No Lock/ No ASSY</c:v>
                </c:pt>
                <c:pt idx="1">
                  <c:v>2. VE-CH</c:v>
                </c:pt>
                <c:pt idx="2">
                  <c:v>3. ASSY Others</c:v>
                </c:pt>
                <c:pt idx="3">
                  <c:v>4. Other check</c:v>
                </c:pt>
              </c:strCache>
            </c:strRef>
          </c:cat>
          <c:val>
            <c:numRef>
              <c:f>'VD1 Phan loai loi'!$F$27:$F$30</c:f>
              <c:numCache>
                <c:formatCode>General</c:formatCode>
                <c:ptCount val="4"/>
                <c:pt idx="0">
                  <c:v>8</c:v>
                </c:pt>
                <c:pt idx="1">
                  <c:v>5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238-4687-A7F7-DAD32A8603CC}"/>
            </c:ext>
          </c:extLst>
        </c:ser>
        <c:ser>
          <c:idx val="5"/>
          <c:order val="5"/>
          <c:tx>
            <c:strRef>
              <c:f>'VD1 Phan loai loi'!$G$26</c:f>
              <c:strCache>
                <c:ptCount val="1"/>
                <c:pt idx="0">
                  <c:v>E. RC-OK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'VD1 Phan loai loi'!$A$27:$A$30</c:f>
              <c:strCache>
                <c:ptCount val="4"/>
                <c:pt idx="0">
                  <c:v>1. No Lock/ No ASSY</c:v>
                </c:pt>
                <c:pt idx="1">
                  <c:v>2. VE-CH</c:v>
                </c:pt>
                <c:pt idx="2">
                  <c:v>3. ASSY Others</c:v>
                </c:pt>
                <c:pt idx="3">
                  <c:v>4. Other check</c:v>
                </c:pt>
              </c:strCache>
            </c:strRef>
          </c:cat>
          <c:val>
            <c:numRef>
              <c:f>'VD1 Phan loai loi'!$G$27:$G$30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238-4687-A7F7-DAD32A8603CC}"/>
            </c:ext>
          </c:extLst>
        </c:ser>
        <c:ser>
          <c:idx val="6"/>
          <c:order val="6"/>
          <c:tx>
            <c:strRef>
              <c:f>'VD1 Phan loai loi'!$H$26</c:f>
              <c:strCache>
                <c:ptCount val="1"/>
                <c:pt idx="0">
                  <c:v>F. Unclear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'VD1 Phan loai loi'!$A$27:$A$30</c:f>
              <c:strCache>
                <c:ptCount val="4"/>
                <c:pt idx="0">
                  <c:v>1. No Lock/ No ASSY</c:v>
                </c:pt>
                <c:pt idx="1">
                  <c:v>2. VE-CH</c:v>
                </c:pt>
                <c:pt idx="2">
                  <c:v>3. ASSY Others</c:v>
                </c:pt>
                <c:pt idx="3">
                  <c:v>4. Other check</c:v>
                </c:pt>
              </c:strCache>
            </c:strRef>
          </c:cat>
          <c:val>
            <c:numRef>
              <c:f>'VD1 Phan loai loi'!$H$27:$H$30</c:f>
              <c:numCache>
                <c:formatCode>General</c:formatCode>
                <c:ptCount val="4"/>
                <c:pt idx="0">
                  <c:v>7</c:v>
                </c:pt>
                <c:pt idx="1">
                  <c:v>4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238-4687-A7F7-DAD32A8603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82235583"/>
        <c:axId val="1882233503"/>
      </c:barChart>
      <c:lineChart>
        <c:grouping val="stacked"/>
        <c:varyColors val="0"/>
        <c:ser>
          <c:idx val="0"/>
          <c:order val="0"/>
          <c:tx>
            <c:strRef>
              <c:f>'VD1 Phan loai loi'!$B$26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'VD1 Phan loai loi'!$A$27:$A$30</c:f>
              <c:strCache>
                <c:ptCount val="4"/>
                <c:pt idx="0">
                  <c:v>1. No Lock/ No ASSY</c:v>
                </c:pt>
                <c:pt idx="1">
                  <c:v>2. VE-CH</c:v>
                </c:pt>
                <c:pt idx="2">
                  <c:v>3. ASSY Others</c:v>
                </c:pt>
                <c:pt idx="3">
                  <c:v>4. Other check</c:v>
                </c:pt>
              </c:strCache>
            </c:strRef>
          </c:cat>
          <c:val>
            <c:numRef>
              <c:f>'VD1 Phan loai loi'!$B$27:$B$30</c:f>
              <c:numCache>
                <c:formatCode>General</c:formatCode>
                <c:ptCount val="4"/>
                <c:pt idx="0">
                  <c:v>38</c:v>
                </c:pt>
                <c:pt idx="1">
                  <c:v>25</c:v>
                </c:pt>
                <c:pt idx="2">
                  <c:v>16</c:v>
                </c:pt>
                <c:pt idx="3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238-4687-A7F7-DAD32A8603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2235583"/>
        <c:axId val="1882233503"/>
      </c:lineChart>
      <c:catAx>
        <c:axId val="1882235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2233503"/>
        <c:crosses val="autoZero"/>
        <c:auto val="1"/>
        <c:lblAlgn val="ctr"/>
        <c:lblOffset val="100"/>
        <c:noMultiLvlLbl val="0"/>
      </c:catAx>
      <c:valAx>
        <c:axId val="1882233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2235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8999558897319549"/>
          <c:y val="0.17135519037490901"/>
          <c:w val="0.69368792175988858"/>
          <c:h val="0.102941939351320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41F01-6161-4B9C-A072-4F347D7B2140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B0756-72B4-4CD5-9F9C-5EA402460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71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C6555-BEF8-4C9B-B4FC-35B75C2226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77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My report have </a:t>
            </a:r>
            <a:r>
              <a:rPr lang="vi-VN" baseline="0" dirty="0"/>
              <a:t>4</a:t>
            </a:r>
            <a:r>
              <a:rPr lang="en-US" baseline="0" dirty="0"/>
              <a:t> part.</a:t>
            </a:r>
          </a:p>
          <a:p>
            <a:r>
              <a:rPr lang="en-US" baseline="0" dirty="0"/>
              <a:t>1</a:t>
            </a:r>
            <a:r>
              <a:rPr lang="en-US" baseline="30000" dirty="0"/>
              <a:t>st</a:t>
            </a:r>
            <a:r>
              <a:rPr lang="en-US" baseline="0" dirty="0"/>
              <a:t> why we use RPA in CVN?</a:t>
            </a:r>
          </a:p>
          <a:p>
            <a:r>
              <a:rPr lang="en-US" baseline="0" dirty="0"/>
              <a:t>2</a:t>
            </a:r>
            <a:r>
              <a:rPr lang="en-US" baseline="30000" dirty="0"/>
              <a:t>nd</a:t>
            </a:r>
            <a:r>
              <a:rPr lang="en-US" baseline="0" dirty="0"/>
              <a:t> RPA </a:t>
            </a:r>
            <a:r>
              <a:rPr lang="vi-VN" baseline="0" dirty="0" smtClean="0"/>
              <a:t>strategy.</a:t>
            </a:r>
            <a:endParaRPr lang="en-US" baseline="0" dirty="0"/>
          </a:p>
          <a:p>
            <a:r>
              <a:rPr lang="en-US" baseline="0" dirty="0"/>
              <a:t>3</a:t>
            </a:r>
            <a:r>
              <a:rPr lang="en-US" baseline="30000" dirty="0"/>
              <a:t>rd</a:t>
            </a:r>
            <a:r>
              <a:rPr lang="en-US" baseline="0" dirty="0"/>
              <a:t> Result to now.</a:t>
            </a:r>
          </a:p>
          <a:p>
            <a:r>
              <a:rPr lang="en-US" baseline="0" dirty="0"/>
              <a:t>Finally next </a:t>
            </a:r>
            <a:r>
              <a:rPr lang="vi-VN" baseline="0" dirty="0" smtClean="0"/>
              <a:t>plan.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C6555-BEF8-4C9B-B4FC-35B75C2226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04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4A8E2-6BBC-4C1D-83E9-84D2939F4C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86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68B8-8A4A-45B4-94DB-59FB5BA6ED30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BA05-B4F1-4E97-977B-392E05C7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2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68B8-8A4A-45B4-94DB-59FB5BA6ED30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BA05-B4F1-4E97-977B-392E05C7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71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68B8-8A4A-45B4-94DB-59FB5BA6ED30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BA05-B4F1-4E97-977B-392E05C7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05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68B8-8A4A-45B4-94DB-59FB5BA6ED30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BA05-B4F1-4E97-977B-392E05C7A90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85263" y="687780"/>
            <a:ext cx="8485888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" name="Google Shape;45;p6"/>
          <p:cNvSpPr txBox="1"/>
          <p:nvPr userDrawn="1"/>
        </p:nvSpPr>
        <p:spPr>
          <a:xfrm>
            <a:off x="6951343" y="427657"/>
            <a:ext cx="1819808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 smtClean="0">
                <a:solidFill>
                  <a:srgbClr val="4571C7"/>
                </a:solidFill>
              </a:rPr>
              <a:t> TS Manufacturing division2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85263" y="222936"/>
            <a:ext cx="6172687" cy="437521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>
                <a:latin typeface="Trebuchet MS" panose="020B0603020202020204" pitchFamily="34" charset="0"/>
              </a:rPr>
              <a:t>1.WHY RPA?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4541" y="382709"/>
            <a:ext cx="415168" cy="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65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68B8-8A4A-45B4-94DB-59FB5BA6ED30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BA05-B4F1-4E97-977B-392E05C7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0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68B8-8A4A-45B4-94DB-59FB5BA6ED30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BA05-B4F1-4E97-977B-392E05C7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93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68B8-8A4A-45B4-94DB-59FB5BA6ED30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BA05-B4F1-4E97-977B-392E05C7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12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68B8-8A4A-45B4-94DB-59FB5BA6ED30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BA05-B4F1-4E97-977B-392E05C7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72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68B8-8A4A-45B4-94DB-59FB5BA6ED30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BA05-B4F1-4E97-977B-392E05C7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50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68B8-8A4A-45B4-94DB-59FB5BA6ED30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BA05-B4F1-4E97-977B-392E05C7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7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68B8-8A4A-45B4-94DB-59FB5BA6ED30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BA05-B4F1-4E97-977B-392E05C7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8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468B8-8A4A-45B4-94DB-59FB5BA6ED30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7BA05-B4F1-4E97-977B-392E05C7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31.jpe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www.arttodayjapan.com/entry.php?type=p" TargetMode="External"/><Relationship Id="rId11" Type="http://schemas.openxmlformats.org/officeDocument/2006/relationships/image" Target="../media/image36.jpeg"/><Relationship Id="rId5" Type="http://schemas.openxmlformats.org/officeDocument/2006/relationships/image" Target="../media/image33.png"/><Relationship Id="rId10" Type="http://schemas.openxmlformats.org/officeDocument/2006/relationships/image" Target="../media/image35.wmf"/><Relationship Id="rId4" Type="http://schemas.openxmlformats.org/officeDocument/2006/relationships/image" Target="../media/image32.wmf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7" Type="http://schemas.openxmlformats.org/officeDocument/2006/relationships/image" Target="../media/image4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9.wmf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6.sv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4.svg"/><Relationship Id="rId10" Type="http://schemas.openxmlformats.org/officeDocument/2006/relationships/image" Target="../media/image46.png"/><Relationship Id="rId9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file:///\\tspit02\Song\Song\Video_2021-02-05_103821.wmv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" y="1747615"/>
            <a:ext cx="9131299" cy="51103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647" y="573243"/>
            <a:ext cx="8446883" cy="1115122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IT MISSION REPORT</a:t>
            </a:r>
            <a:endParaRPr lang="en-US" sz="4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5994" y="1743347"/>
            <a:ext cx="6858000" cy="95416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sz="2800" b="1" i="1" dirty="0" smtClean="0">
                <a:solidFill>
                  <a:schemeClr val="accent6">
                    <a:lumMod val="75000"/>
                  </a:schemeClr>
                </a:solidFill>
              </a:rPr>
              <a:t>Promote RPA &amp; IT to minimize indirect job</a:t>
            </a:r>
          </a:p>
          <a:p>
            <a:pPr>
              <a:spcBef>
                <a:spcPct val="20000"/>
              </a:spcBef>
            </a:pPr>
            <a:r>
              <a:rPr lang="en-US" sz="2800" b="1" i="1" dirty="0" smtClean="0">
                <a:solidFill>
                  <a:schemeClr val="accent6">
                    <a:lumMod val="75000"/>
                  </a:schemeClr>
                </a:solidFill>
              </a:rPr>
              <a:t>Auto calculation &amp; Visualization(MPW-EXP)</a:t>
            </a:r>
            <a:endParaRPr lang="vi-VN" sz="28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81614-E887-498E-BECA-D86F73893244}" type="slidenum">
              <a:rPr lang="en-US" smtClean="0"/>
              <a:t>1</a:t>
            </a:fld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301749" y="2697510"/>
            <a:ext cx="6858000" cy="655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US" sz="2800" b="1" i="1" dirty="0" smtClean="0">
                <a:solidFill>
                  <a:schemeClr val="tx1">
                    <a:tint val="75000"/>
                  </a:schemeClr>
                </a:solidFill>
              </a:rPr>
              <a:t>JAN</a:t>
            </a:r>
            <a:r>
              <a:rPr lang="vi-VN" sz="2800" b="1" i="1" dirty="0" smtClean="0">
                <a:solidFill>
                  <a:schemeClr val="tx1">
                    <a:tint val="75000"/>
                  </a:schemeClr>
                </a:solidFill>
              </a:rPr>
              <a:t>.</a:t>
            </a:r>
            <a:r>
              <a:rPr lang="en-US" sz="2800" b="1" i="1" dirty="0" smtClean="0">
                <a:solidFill>
                  <a:schemeClr val="tx1">
                    <a:tint val="75000"/>
                  </a:schemeClr>
                </a:solidFill>
              </a:rPr>
              <a:t>21</a:t>
            </a:r>
            <a:endParaRPr lang="vi-VN" sz="2800" b="1" i="1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39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1910676"/>
            <a:ext cx="3786214" cy="2000264"/>
          </a:xfrm>
          <a:prstGeom prst="rect">
            <a:avLst/>
          </a:prstGeom>
        </p:spPr>
      </p:pic>
      <p:pic>
        <p:nvPicPr>
          <p:cNvPr id="6" name="Picture 5" descr="1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1565" y="1899526"/>
            <a:ext cx="3762401" cy="200026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rot="5400000">
            <a:off x="1607732" y="3964376"/>
            <a:ext cx="5786454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5720" y="1391847"/>
            <a:ext cx="1229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5S Desktop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93550" y="1163259"/>
            <a:ext cx="142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Before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86512" y="1112717"/>
            <a:ext cx="836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After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20" name="Picture 19" descr="1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720" y="4714884"/>
            <a:ext cx="3714744" cy="2071702"/>
          </a:xfrm>
          <a:prstGeom prst="rect">
            <a:avLst/>
          </a:prstGeom>
        </p:spPr>
      </p:pic>
      <p:pic>
        <p:nvPicPr>
          <p:cNvPr id="21" name="Picture 20" descr="15.jpg"/>
          <p:cNvPicPr>
            <a:picLocks noChangeAspect="1"/>
          </p:cNvPicPr>
          <p:nvPr/>
        </p:nvPicPr>
        <p:blipFill>
          <a:blip r:embed="rId5" cstate="print"/>
          <a:srcRect l="10156" t="12500" r="16406" b="31250"/>
          <a:stretch>
            <a:fillRect/>
          </a:stretch>
        </p:blipFill>
        <p:spPr>
          <a:xfrm>
            <a:off x="4857752" y="4714884"/>
            <a:ext cx="3786214" cy="20717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14282" y="4274114"/>
            <a:ext cx="388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Click many times to “Close” all checkers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57752" y="4274114"/>
            <a:ext cx="289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 click to “Close” all checkers</a:t>
            </a: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00034" y="1785926"/>
            <a:ext cx="1357322" cy="128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86050" y="1643050"/>
            <a:ext cx="1214446" cy="114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857752" y="1857364"/>
            <a:ext cx="857256" cy="785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857488" y="5786454"/>
            <a:ext cx="285752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214678" y="5429264"/>
            <a:ext cx="285752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643306" y="5000636"/>
            <a:ext cx="285752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86182" y="4643446"/>
            <a:ext cx="285752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86116" y="5000636"/>
            <a:ext cx="285752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786710" y="6072206"/>
            <a:ext cx="285752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2"/>
          <p:cNvSpPr>
            <a:spLocks noGrp="1"/>
          </p:cNvSpPr>
          <p:nvPr>
            <p:ph type="title"/>
          </p:nvPr>
        </p:nvSpPr>
        <p:spPr>
          <a:xfrm>
            <a:off x="285263" y="222936"/>
            <a:ext cx="6172687" cy="437521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Action plan 2021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85263" y="740503"/>
            <a:ext cx="3172663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rebuchet MS" panose="020B0603020202020204" pitchFamily="34" charset="0"/>
              </a:rPr>
              <a:t>Auto Change Model</a:t>
            </a:r>
            <a:endParaRPr lang="en-US" sz="24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61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/>
              <a:t>Action plan 2021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263" y="740503"/>
            <a:ext cx="3172663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rebuchet MS" panose="020B0603020202020204" pitchFamily="34" charset="0"/>
              </a:rPr>
              <a:t>Auto Change Model</a:t>
            </a:r>
            <a:endParaRPr lang="en-US" sz="2400" dirty="0">
              <a:latin typeface="Trebuchet MS" panose="020B060302020202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5263" y="2032071"/>
            <a:ext cx="8089153" cy="2765824"/>
            <a:chOff x="396774" y="3671300"/>
            <a:chExt cx="8089153" cy="2765824"/>
          </a:xfrm>
        </p:grpSpPr>
        <p:grpSp>
          <p:nvGrpSpPr>
            <p:cNvPr id="30" name="Group 29"/>
            <p:cNvGrpSpPr/>
            <p:nvPr/>
          </p:nvGrpSpPr>
          <p:grpSpPr>
            <a:xfrm>
              <a:off x="396774" y="3671300"/>
              <a:ext cx="8089153" cy="2765824"/>
              <a:chOff x="451947" y="3805114"/>
              <a:chExt cx="8089153" cy="2765824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51947" y="3805114"/>
                <a:ext cx="1018227" cy="40011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Trebuchet MS" panose="020B0603020202020204" pitchFamily="34" charset="0"/>
                  </a:rPr>
                  <a:t>Benefit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5329478" y="4355230"/>
                <a:ext cx="3211620" cy="492443"/>
                <a:chOff x="5854355" y="2911398"/>
                <a:chExt cx="3167495" cy="492443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6480853" y="2911398"/>
                  <a:ext cx="2540997" cy="492443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itchFamily="18" charset="0"/>
                      <a:cs typeface="Times New Roman" pitchFamily="18" charset="0"/>
                    </a:rPr>
                    <a:t>Update PC by PC =&gt; </a:t>
                  </a:r>
                  <a:r>
                    <a:rPr lang="en-US" sz="1400" dirty="0" err="1">
                      <a:latin typeface="Times New Roman" pitchFamily="18" charset="0"/>
                      <a:cs typeface="Times New Roman" pitchFamily="18" charset="0"/>
                    </a:rPr>
                    <a:t>muda</a:t>
                  </a:r>
                  <a:r>
                    <a:rPr lang="en-US" sz="1400" dirty="0"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sz="1400" dirty="0" smtClean="0">
                      <a:latin typeface="Times New Roman" pitchFamily="18" charset="0"/>
                      <a:cs typeface="Times New Roman" pitchFamily="18" charset="0"/>
                    </a:rPr>
                    <a:t>times</a:t>
                  </a:r>
                </a:p>
                <a:p>
                  <a:r>
                    <a:rPr lang="vi-VN" sz="1200" dirty="0" smtClean="0"/>
                    <a:t>(No need to pay salary) </a:t>
                  </a:r>
                  <a:endParaRPr lang="en-US" sz="1200" dirty="0"/>
                </a:p>
              </p:txBody>
            </p:sp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854355" y="2945389"/>
                  <a:ext cx="445762" cy="455668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/>
              <p:cNvGrpSpPr/>
              <p:nvPr/>
            </p:nvGrpSpPr>
            <p:grpSpPr>
              <a:xfrm>
                <a:off x="5360588" y="4864779"/>
                <a:ext cx="3170462" cy="434925"/>
                <a:chOff x="5892653" y="2106094"/>
                <a:chExt cx="3126902" cy="434925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6488453" y="2186616"/>
                  <a:ext cx="2531102" cy="307777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Zero mistake</a:t>
                  </a:r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92653" y="2106094"/>
                  <a:ext cx="444810" cy="434925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5352008" y="5318702"/>
                <a:ext cx="3189090" cy="438941"/>
                <a:chOff x="5898422" y="3732386"/>
                <a:chExt cx="3106924" cy="438941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6495589" y="3784162"/>
                  <a:ext cx="2509757" cy="307777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itchFamily="18" charset="0"/>
                      <a:cs typeface="Times New Roman" pitchFamily="18" charset="0"/>
                    </a:rPr>
                    <a:t>Auto update when Start </a:t>
                  </a:r>
                  <a:r>
                    <a:rPr lang="en-US" sz="1400" dirty="0" smtClean="0">
                      <a:latin typeface="Times New Roman" pitchFamily="18" charset="0"/>
                      <a:cs typeface="Times New Roman" pitchFamily="18" charset="0"/>
                    </a:rPr>
                    <a:t>PC</a:t>
                  </a:r>
                  <a:endParaRPr lang="en-US" sz="14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8422" y="3732386"/>
                  <a:ext cx="412604" cy="438941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/>
              <p:cNvGrpSpPr/>
              <p:nvPr/>
            </p:nvGrpSpPr>
            <p:grpSpPr>
              <a:xfrm>
                <a:off x="5359072" y="5761255"/>
                <a:ext cx="3161928" cy="423233"/>
                <a:chOff x="5931759" y="5298322"/>
                <a:chExt cx="3118486" cy="423233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6519069" y="5305219"/>
                  <a:ext cx="2531176" cy="307777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Compliance</a:t>
                  </a:r>
                </a:p>
              </p:txBody>
            </p:sp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31759" y="5298322"/>
                  <a:ext cx="381000" cy="423233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/>
              <p:cNvGrpSpPr/>
              <p:nvPr/>
            </p:nvGrpSpPr>
            <p:grpSpPr>
              <a:xfrm>
                <a:off x="5403803" y="6182586"/>
                <a:ext cx="3132781" cy="388352"/>
                <a:chOff x="5973688" y="4540322"/>
                <a:chExt cx="3082130" cy="388352"/>
              </a:xfrm>
            </p:grpSpPr>
            <p:sp>
              <p:nvSpPr>
                <p:cNvPr id="23" name="TextBox 22"/>
                <p:cNvSpPr txBox="1"/>
                <p:nvPr/>
              </p:nvSpPr>
              <p:spPr>
                <a:xfrm>
                  <a:off x="6522667" y="4540322"/>
                  <a:ext cx="2533151" cy="307777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Real </a:t>
                  </a:r>
                  <a:r>
                    <a:rPr lang="en-US" sz="1400" dirty="0" smtClean="0"/>
                    <a:t>time</a:t>
                  </a:r>
                  <a:endParaRPr lang="en-US" sz="1400" dirty="0"/>
                </a:p>
              </p:txBody>
            </p:sp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73688" y="4540322"/>
                  <a:ext cx="363025" cy="388352"/>
                </a:xfrm>
                <a:prstGeom prst="rect">
                  <a:avLst/>
                </a:prstGeom>
              </p:spPr>
            </p:pic>
          </p:grpSp>
          <p:grpSp>
            <p:nvGrpSpPr>
              <p:cNvPr id="25" name="Group 24"/>
              <p:cNvGrpSpPr/>
              <p:nvPr/>
            </p:nvGrpSpPr>
            <p:grpSpPr>
              <a:xfrm>
                <a:off x="5345828" y="3986722"/>
                <a:ext cx="3195272" cy="342905"/>
                <a:chOff x="5880316" y="1557290"/>
                <a:chExt cx="2547149" cy="342905"/>
              </a:xfrm>
            </p:grpSpPr>
            <p:sp>
              <p:nvSpPr>
                <p:cNvPr id="26" name="TextBox 25"/>
                <p:cNvSpPr txBox="1"/>
                <p:nvPr/>
              </p:nvSpPr>
              <p:spPr>
                <a:xfrm>
                  <a:off x="6381598" y="1557290"/>
                  <a:ext cx="2045867" cy="307777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Faster than human </a:t>
                  </a:r>
                </a:p>
              </p:txBody>
            </p:sp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80316" y="1557295"/>
                  <a:ext cx="335001" cy="3429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8194" name="Picture 2" descr="Kết quả hình ảnh cho control system by system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40" y="4187510"/>
              <a:ext cx="3728448" cy="2097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Oval 31"/>
          <p:cNvSpPr/>
          <p:nvPr/>
        </p:nvSpPr>
        <p:spPr>
          <a:xfrm>
            <a:off x="3122340" y="5464098"/>
            <a:ext cx="2665539" cy="10692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Reduce=??? calculating</a:t>
            </a:r>
          </a:p>
        </p:txBody>
      </p:sp>
    </p:spTree>
    <p:extLst>
      <p:ext uri="{BB962C8B-B14F-4D97-AF65-F5344CB8AC3E}">
        <p14:creationId xmlns:p14="http://schemas.microsoft.com/office/powerpoint/2010/main" val="292725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/>
              <a:t>Action plan 2021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263" y="740503"/>
            <a:ext cx="4328429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rebuchet MS" panose="020B0603020202020204" pitchFamily="34" charset="0"/>
              </a:rPr>
              <a:t>Approval document process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1745" y="1493877"/>
            <a:ext cx="8463834" cy="5002389"/>
            <a:chOff x="136368" y="1348911"/>
            <a:chExt cx="8056369" cy="47487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843" y="4320865"/>
              <a:ext cx="1515737" cy="135359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000171" y="1348911"/>
              <a:ext cx="2012154" cy="30008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1500" b="1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CURRENT METHOD</a:t>
              </a:r>
            </a:p>
          </p:txBody>
        </p:sp>
        <p:pic>
          <p:nvPicPr>
            <p:cNvPr id="9" name="Picture 28" descr="URGENT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61004" y="2134179"/>
              <a:ext cx="469466" cy="440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8" descr="URGENT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734581" y="2029188"/>
              <a:ext cx="560183" cy="525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8" descr="URGENT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5572" y="3305398"/>
              <a:ext cx="417011" cy="455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8211" y="2324179"/>
              <a:ext cx="959113" cy="833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 descr="http://static.arttoday.com/thm/thm6/CL/rock_intl/j01biz_001/buss046.thm.gif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9955" y="1640122"/>
              <a:ext cx="655055" cy="638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8" descr="URGENT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766" y="3186479"/>
              <a:ext cx="463806" cy="550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5" name="Object 10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91907866"/>
                </p:ext>
              </p:extLst>
            </p:nvPr>
          </p:nvGraphicFramePr>
          <p:xfrm>
            <a:off x="4881899" y="3458898"/>
            <a:ext cx="673143" cy="8439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48" name="Bitmap Image" r:id="rId8" imgW="2505425" imgH="3142857" progId="Paint.Picture">
                    <p:embed/>
                  </p:oleObj>
                </mc:Choice>
                <mc:Fallback>
                  <p:oleObj name="Bitmap Image" r:id="rId8" imgW="2505425" imgH="3142857" progId="Paint.Picture">
                    <p:embed/>
                    <p:pic>
                      <p:nvPicPr>
                        <p:cNvPr id="15" name="Object 10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81899" y="3458898"/>
                          <a:ext cx="673143" cy="8439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Freeform 7"/>
            <p:cNvSpPr>
              <a:spLocks/>
            </p:cNvSpPr>
            <p:nvPr/>
          </p:nvSpPr>
          <p:spPr bwMode="gray">
            <a:xfrm rot="10226125" flipH="1" flipV="1">
              <a:off x="3379782" y="1833080"/>
              <a:ext cx="1238777" cy="426758"/>
            </a:xfrm>
            <a:custGeom>
              <a:avLst/>
              <a:gdLst/>
              <a:ahLst/>
              <a:cxnLst>
                <a:cxn ang="0">
                  <a:pos x="0" y="774"/>
                </a:cxn>
                <a:cxn ang="0">
                  <a:pos x="2" y="770"/>
                </a:cxn>
                <a:cxn ang="0">
                  <a:pos x="8" y="754"/>
                </a:cxn>
                <a:cxn ang="0">
                  <a:pos x="16" y="730"/>
                </a:cxn>
                <a:cxn ang="0">
                  <a:pos x="32" y="698"/>
                </a:cxn>
                <a:cxn ang="0">
                  <a:pos x="50" y="660"/>
                </a:cxn>
                <a:cxn ang="0">
                  <a:pos x="76" y="618"/>
                </a:cxn>
                <a:cxn ang="0">
                  <a:pos x="106" y="574"/>
                </a:cxn>
                <a:cxn ang="0">
                  <a:pos x="142" y="528"/>
                </a:cxn>
                <a:cxn ang="0">
                  <a:pos x="186" y="482"/>
                </a:cxn>
                <a:cxn ang="0">
                  <a:pos x="236" y="438"/>
                </a:cxn>
                <a:cxn ang="0">
                  <a:pos x="294" y="398"/>
                </a:cxn>
                <a:cxn ang="0">
                  <a:pos x="360" y="360"/>
                </a:cxn>
                <a:cxn ang="0">
                  <a:pos x="426" y="332"/>
                </a:cxn>
                <a:cxn ang="0">
                  <a:pos x="488" y="314"/>
                </a:cxn>
                <a:cxn ang="0">
                  <a:pos x="544" y="304"/>
                </a:cxn>
                <a:cxn ang="0">
                  <a:pos x="594" y="300"/>
                </a:cxn>
                <a:cxn ang="0">
                  <a:pos x="638" y="300"/>
                </a:cxn>
                <a:cxn ang="0">
                  <a:pos x="678" y="304"/>
                </a:cxn>
                <a:cxn ang="0">
                  <a:pos x="710" y="312"/>
                </a:cxn>
                <a:cxn ang="0">
                  <a:pos x="736" y="320"/>
                </a:cxn>
                <a:cxn ang="0">
                  <a:pos x="754" y="326"/>
                </a:cxn>
                <a:cxn ang="0">
                  <a:pos x="766" y="332"/>
                </a:cxn>
                <a:cxn ang="0">
                  <a:pos x="770" y="334"/>
                </a:cxn>
                <a:cxn ang="0">
                  <a:pos x="680" y="476"/>
                </a:cxn>
                <a:cxn ang="0">
                  <a:pos x="982" y="370"/>
                </a:cxn>
                <a:cxn ang="0">
                  <a:pos x="912" y="0"/>
                </a:cxn>
                <a:cxn ang="0">
                  <a:pos x="854" y="150"/>
                </a:cxn>
                <a:cxn ang="0">
                  <a:pos x="850" y="148"/>
                </a:cxn>
                <a:cxn ang="0">
                  <a:pos x="838" y="142"/>
                </a:cxn>
                <a:cxn ang="0">
                  <a:pos x="822" y="134"/>
                </a:cxn>
                <a:cxn ang="0">
                  <a:pos x="798" y="126"/>
                </a:cxn>
                <a:cxn ang="0">
                  <a:pos x="768" y="120"/>
                </a:cxn>
                <a:cxn ang="0">
                  <a:pos x="732" y="114"/>
                </a:cxn>
                <a:cxn ang="0">
                  <a:pos x="692" y="110"/>
                </a:cxn>
                <a:cxn ang="0">
                  <a:pos x="646" y="110"/>
                </a:cxn>
                <a:cxn ang="0">
                  <a:pos x="596" y="116"/>
                </a:cxn>
                <a:cxn ang="0">
                  <a:pos x="540" y="126"/>
                </a:cxn>
                <a:cxn ang="0">
                  <a:pos x="482" y="146"/>
                </a:cxn>
                <a:cxn ang="0">
                  <a:pos x="422" y="172"/>
                </a:cxn>
                <a:cxn ang="0">
                  <a:pos x="356" y="210"/>
                </a:cxn>
                <a:cxn ang="0">
                  <a:pos x="290" y="258"/>
                </a:cxn>
                <a:cxn ang="0">
                  <a:pos x="230" y="310"/>
                </a:cxn>
                <a:cxn ang="0">
                  <a:pos x="178" y="364"/>
                </a:cxn>
                <a:cxn ang="0">
                  <a:pos x="136" y="422"/>
                </a:cxn>
                <a:cxn ang="0">
                  <a:pos x="100" y="480"/>
                </a:cxn>
                <a:cxn ang="0">
                  <a:pos x="72" y="536"/>
                </a:cxn>
                <a:cxn ang="0">
                  <a:pos x="48" y="590"/>
                </a:cxn>
                <a:cxn ang="0">
                  <a:pos x="30" y="640"/>
                </a:cxn>
                <a:cxn ang="0">
                  <a:pos x="18" y="684"/>
                </a:cxn>
                <a:cxn ang="0">
                  <a:pos x="8" y="722"/>
                </a:cxn>
                <a:cxn ang="0">
                  <a:pos x="4" y="750"/>
                </a:cxn>
                <a:cxn ang="0">
                  <a:pos x="0" y="768"/>
                </a:cxn>
                <a:cxn ang="0">
                  <a:pos x="0" y="774"/>
                </a:cxn>
              </a:cxnLst>
              <a:rect l="0" t="0" r="r" b="b"/>
              <a:pathLst>
                <a:path w="982" h="774">
                  <a:moveTo>
                    <a:pt x="0" y="774"/>
                  </a:moveTo>
                  <a:lnTo>
                    <a:pt x="2" y="770"/>
                  </a:lnTo>
                  <a:lnTo>
                    <a:pt x="8" y="754"/>
                  </a:lnTo>
                  <a:lnTo>
                    <a:pt x="16" y="730"/>
                  </a:lnTo>
                  <a:lnTo>
                    <a:pt x="32" y="698"/>
                  </a:lnTo>
                  <a:lnTo>
                    <a:pt x="50" y="660"/>
                  </a:lnTo>
                  <a:lnTo>
                    <a:pt x="76" y="618"/>
                  </a:lnTo>
                  <a:lnTo>
                    <a:pt x="106" y="574"/>
                  </a:lnTo>
                  <a:lnTo>
                    <a:pt x="142" y="528"/>
                  </a:lnTo>
                  <a:lnTo>
                    <a:pt x="186" y="482"/>
                  </a:lnTo>
                  <a:lnTo>
                    <a:pt x="236" y="438"/>
                  </a:lnTo>
                  <a:lnTo>
                    <a:pt x="294" y="398"/>
                  </a:lnTo>
                  <a:lnTo>
                    <a:pt x="360" y="360"/>
                  </a:lnTo>
                  <a:lnTo>
                    <a:pt x="426" y="332"/>
                  </a:lnTo>
                  <a:lnTo>
                    <a:pt x="488" y="314"/>
                  </a:lnTo>
                  <a:lnTo>
                    <a:pt x="544" y="304"/>
                  </a:lnTo>
                  <a:lnTo>
                    <a:pt x="594" y="300"/>
                  </a:lnTo>
                  <a:lnTo>
                    <a:pt x="638" y="300"/>
                  </a:lnTo>
                  <a:lnTo>
                    <a:pt x="678" y="304"/>
                  </a:lnTo>
                  <a:lnTo>
                    <a:pt x="710" y="312"/>
                  </a:lnTo>
                  <a:lnTo>
                    <a:pt x="736" y="320"/>
                  </a:lnTo>
                  <a:lnTo>
                    <a:pt x="754" y="326"/>
                  </a:lnTo>
                  <a:lnTo>
                    <a:pt x="766" y="332"/>
                  </a:lnTo>
                  <a:lnTo>
                    <a:pt x="770" y="334"/>
                  </a:lnTo>
                  <a:lnTo>
                    <a:pt x="680" y="476"/>
                  </a:lnTo>
                  <a:lnTo>
                    <a:pt x="982" y="370"/>
                  </a:lnTo>
                  <a:lnTo>
                    <a:pt x="912" y="0"/>
                  </a:lnTo>
                  <a:lnTo>
                    <a:pt x="854" y="150"/>
                  </a:lnTo>
                  <a:lnTo>
                    <a:pt x="850" y="148"/>
                  </a:lnTo>
                  <a:lnTo>
                    <a:pt x="838" y="142"/>
                  </a:lnTo>
                  <a:lnTo>
                    <a:pt x="822" y="134"/>
                  </a:lnTo>
                  <a:lnTo>
                    <a:pt x="798" y="126"/>
                  </a:lnTo>
                  <a:lnTo>
                    <a:pt x="768" y="120"/>
                  </a:lnTo>
                  <a:lnTo>
                    <a:pt x="732" y="114"/>
                  </a:lnTo>
                  <a:lnTo>
                    <a:pt x="692" y="110"/>
                  </a:lnTo>
                  <a:lnTo>
                    <a:pt x="646" y="110"/>
                  </a:lnTo>
                  <a:lnTo>
                    <a:pt x="596" y="116"/>
                  </a:lnTo>
                  <a:lnTo>
                    <a:pt x="540" y="126"/>
                  </a:lnTo>
                  <a:lnTo>
                    <a:pt x="482" y="146"/>
                  </a:lnTo>
                  <a:lnTo>
                    <a:pt x="422" y="172"/>
                  </a:lnTo>
                  <a:lnTo>
                    <a:pt x="356" y="210"/>
                  </a:lnTo>
                  <a:lnTo>
                    <a:pt x="290" y="258"/>
                  </a:lnTo>
                  <a:lnTo>
                    <a:pt x="230" y="310"/>
                  </a:lnTo>
                  <a:lnTo>
                    <a:pt x="178" y="364"/>
                  </a:lnTo>
                  <a:lnTo>
                    <a:pt x="136" y="422"/>
                  </a:lnTo>
                  <a:lnTo>
                    <a:pt x="100" y="480"/>
                  </a:lnTo>
                  <a:lnTo>
                    <a:pt x="72" y="536"/>
                  </a:lnTo>
                  <a:lnTo>
                    <a:pt x="48" y="590"/>
                  </a:lnTo>
                  <a:lnTo>
                    <a:pt x="30" y="640"/>
                  </a:lnTo>
                  <a:lnTo>
                    <a:pt x="18" y="684"/>
                  </a:lnTo>
                  <a:lnTo>
                    <a:pt x="8" y="722"/>
                  </a:lnTo>
                  <a:lnTo>
                    <a:pt x="4" y="750"/>
                  </a:lnTo>
                  <a:lnTo>
                    <a:pt x="0" y="768"/>
                  </a:lnTo>
                  <a:lnTo>
                    <a:pt x="0" y="774"/>
                  </a:lnTo>
                </a:path>
              </a:pathLst>
            </a:custGeom>
            <a:gradFill rotWithShape="1">
              <a:gsLst>
                <a:gs pos="0">
                  <a:srgbClr val="D05656">
                    <a:gamma/>
                    <a:tint val="50980"/>
                    <a:invGamma/>
                    <a:alpha val="32001"/>
                  </a:srgbClr>
                </a:gs>
                <a:gs pos="100000">
                  <a:srgbClr val="D05656"/>
                </a:gs>
              </a:gsLst>
              <a:lin ang="0" scaled="1"/>
            </a:gradFill>
            <a:ln w="1270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en-US" sz="150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gray">
            <a:xfrm rot="12820421" flipH="1" flipV="1">
              <a:off x="6023614" y="1861243"/>
              <a:ext cx="1238777" cy="426758"/>
            </a:xfrm>
            <a:custGeom>
              <a:avLst/>
              <a:gdLst/>
              <a:ahLst/>
              <a:cxnLst>
                <a:cxn ang="0">
                  <a:pos x="0" y="774"/>
                </a:cxn>
                <a:cxn ang="0">
                  <a:pos x="2" y="770"/>
                </a:cxn>
                <a:cxn ang="0">
                  <a:pos x="8" y="754"/>
                </a:cxn>
                <a:cxn ang="0">
                  <a:pos x="16" y="730"/>
                </a:cxn>
                <a:cxn ang="0">
                  <a:pos x="32" y="698"/>
                </a:cxn>
                <a:cxn ang="0">
                  <a:pos x="50" y="660"/>
                </a:cxn>
                <a:cxn ang="0">
                  <a:pos x="76" y="618"/>
                </a:cxn>
                <a:cxn ang="0">
                  <a:pos x="106" y="574"/>
                </a:cxn>
                <a:cxn ang="0">
                  <a:pos x="142" y="528"/>
                </a:cxn>
                <a:cxn ang="0">
                  <a:pos x="186" y="482"/>
                </a:cxn>
                <a:cxn ang="0">
                  <a:pos x="236" y="438"/>
                </a:cxn>
                <a:cxn ang="0">
                  <a:pos x="294" y="398"/>
                </a:cxn>
                <a:cxn ang="0">
                  <a:pos x="360" y="360"/>
                </a:cxn>
                <a:cxn ang="0">
                  <a:pos x="426" y="332"/>
                </a:cxn>
                <a:cxn ang="0">
                  <a:pos x="488" y="314"/>
                </a:cxn>
                <a:cxn ang="0">
                  <a:pos x="544" y="304"/>
                </a:cxn>
                <a:cxn ang="0">
                  <a:pos x="594" y="300"/>
                </a:cxn>
                <a:cxn ang="0">
                  <a:pos x="638" y="300"/>
                </a:cxn>
                <a:cxn ang="0">
                  <a:pos x="678" y="304"/>
                </a:cxn>
                <a:cxn ang="0">
                  <a:pos x="710" y="312"/>
                </a:cxn>
                <a:cxn ang="0">
                  <a:pos x="736" y="320"/>
                </a:cxn>
                <a:cxn ang="0">
                  <a:pos x="754" y="326"/>
                </a:cxn>
                <a:cxn ang="0">
                  <a:pos x="766" y="332"/>
                </a:cxn>
                <a:cxn ang="0">
                  <a:pos x="770" y="334"/>
                </a:cxn>
                <a:cxn ang="0">
                  <a:pos x="680" y="476"/>
                </a:cxn>
                <a:cxn ang="0">
                  <a:pos x="982" y="370"/>
                </a:cxn>
                <a:cxn ang="0">
                  <a:pos x="912" y="0"/>
                </a:cxn>
                <a:cxn ang="0">
                  <a:pos x="854" y="150"/>
                </a:cxn>
                <a:cxn ang="0">
                  <a:pos x="850" y="148"/>
                </a:cxn>
                <a:cxn ang="0">
                  <a:pos x="838" y="142"/>
                </a:cxn>
                <a:cxn ang="0">
                  <a:pos x="822" y="134"/>
                </a:cxn>
                <a:cxn ang="0">
                  <a:pos x="798" y="126"/>
                </a:cxn>
                <a:cxn ang="0">
                  <a:pos x="768" y="120"/>
                </a:cxn>
                <a:cxn ang="0">
                  <a:pos x="732" y="114"/>
                </a:cxn>
                <a:cxn ang="0">
                  <a:pos x="692" y="110"/>
                </a:cxn>
                <a:cxn ang="0">
                  <a:pos x="646" y="110"/>
                </a:cxn>
                <a:cxn ang="0">
                  <a:pos x="596" y="116"/>
                </a:cxn>
                <a:cxn ang="0">
                  <a:pos x="540" y="126"/>
                </a:cxn>
                <a:cxn ang="0">
                  <a:pos x="482" y="146"/>
                </a:cxn>
                <a:cxn ang="0">
                  <a:pos x="422" y="172"/>
                </a:cxn>
                <a:cxn ang="0">
                  <a:pos x="356" y="210"/>
                </a:cxn>
                <a:cxn ang="0">
                  <a:pos x="290" y="258"/>
                </a:cxn>
                <a:cxn ang="0">
                  <a:pos x="230" y="310"/>
                </a:cxn>
                <a:cxn ang="0">
                  <a:pos x="178" y="364"/>
                </a:cxn>
                <a:cxn ang="0">
                  <a:pos x="136" y="422"/>
                </a:cxn>
                <a:cxn ang="0">
                  <a:pos x="100" y="480"/>
                </a:cxn>
                <a:cxn ang="0">
                  <a:pos x="72" y="536"/>
                </a:cxn>
                <a:cxn ang="0">
                  <a:pos x="48" y="590"/>
                </a:cxn>
                <a:cxn ang="0">
                  <a:pos x="30" y="640"/>
                </a:cxn>
                <a:cxn ang="0">
                  <a:pos x="18" y="684"/>
                </a:cxn>
                <a:cxn ang="0">
                  <a:pos x="8" y="722"/>
                </a:cxn>
                <a:cxn ang="0">
                  <a:pos x="4" y="750"/>
                </a:cxn>
                <a:cxn ang="0">
                  <a:pos x="0" y="768"/>
                </a:cxn>
                <a:cxn ang="0">
                  <a:pos x="0" y="774"/>
                </a:cxn>
              </a:cxnLst>
              <a:rect l="0" t="0" r="r" b="b"/>
              <a:pathLst>
                <a:path w="982" h="774">
                  <a:moveTo>
                    <a:pt x="0" y="774"/>
                  </a:moveTo>
                  <a:lnTo>
                    <a:pt x="2" y="770"/>
                  </a:lnTo>
                  <a:lnTo>
                    <a:pt x="8" y="754"/>
                  </a:lnTo>
                  <a:lnTo>
                    <a:pt x="16" y="730"/>
                  </a:lnTo>
                  <a:lnTo>
                    <a:pt x="32" y="698"/>
                  </a:lnTo>
                  <a:lnTo>
                    <a:pt x="50" y="660"/>
                  </a:lnTo>
                  <a:lnTo>
                    <a:pt x="76" y="618"/>
                  </a:lnTo>
                  <a:lnTo>
                    <a:pt x="106" y="574"/>
                  </a:lnTo>
                  <a:lnTo>
                    <a:pt x="142" y="528"/>
                  </a:lnTo>
                  <a:lnTo>
                    <a:pt x="186" y="482"/>
                  </a:lnTo>
                  <a:lnTo>
                    <a:pt x="236" y="438"/>
                  </a:lnTo>
                  <a:lnTo>
                    <a:pt x="294" y="398"/>
                  </a:lnTo>
                  <a:lnTo>
                    <a:pt x="360" y="360"/>
                  </a:lnTo>
                  <a:lnTo>
                    <a:pt x="426" y="332"/>
                  </a:lnTo>
                  <a:lnTo>
                    <a:pt x="488" y="314"/>
                  </a:lnTo>
                  <a:lnTo>
                    <a:pt x="544" y="304"/>
                  </a:lnTo>
                  <a:lnTo>
                    <a:pt x="594" y="300"/>
                  </a:lnTo>
                  <a:lnTo>
                    <a:pt x="638" y="300"/>
                  </a:lnTo>
                  <a:lnTo>
                    <a:pt x="678" y="304"/>
                  </a:lnTo>
                  <a:lnTo>
                    <a:pt x="710" y="312"/>
                  </a:lnTo>
                  <a:lnTo>
                    <a:pt x="736" y="320"/>
                  </a:lnTo>
                  <a:lnTo>
                    <a:pt x="754" y="326"/>
                  </a:lnTo>
                  <a:lnTo>
                    <a:pt x="766" y="332"/>
                  </a:lnTo>
                  <a:lnTo>
                    <a:pt x="770" y="334"/>
                  </a:lnTo>
                  <a:lnTo>
                    <a:pt x="680" y="476"/>
                  </a:lnTo>
                  <a:lnTo>
                    <a:pt x="982" y="370"/>
                  </a:lnTo>
                  <a:lnTo>
                    <a:pt x="912" y="0"/>
                  </a:lnTo>
                  <a:lnTo>
                    <a:pt x="854" y="150"/>
                  </a:lnTo>
                  <a:lnTo>
                    <a:pt x="850" y="148"/>
                  </a:lnTo>
                  <a:lnTo>
                    <a:pt x="838" y="142"/>
                  </a:lnTo>
                  <a:lnTo>
                    <a:pt x="822" y="134"/>
                  </a:lnTo>
                  <a:lnTo>
                    <a:pt x="798" y="126"/>
                  </a:lnTo>
                  <a:lnTo>
                    <a:pt x="768" y="120"/>
                  </a:lnTo>
                  <a:lnTo>
                    <a:pt x="732" y="114"/>
                  </a:lnTo>
                  <a:lnTo>
                    <a:pt x="692" y="110"/>
                  </a:lnTo>
                  <a:lnTo>
                    <a:pt x="646" y="110"/>
                  </a:lnTo>
                  <a:lnTo>
                    <a:pt x="596" y="116"/>
                  </a:lnTo>
                  <a:lnTo>
                    <a:pt x="540" y="126"/>
                  </a:lnTo>
                  <a:lnTo>
                    <a:pt x="482" y="146"/>
                  </a:lnTo>
                  <a:lnTo>
                    <a:pt x="422" y="172"/>
                  </a:lnTo>
                  <a:lnTo>
                    <a:pt x="356" y="210"/>
                  </a:lnTo>
                  <a:lnTo>
                    <a:pt x="290" y="258"/>
                  </a:lnTo>
                  <a:lnTo>
                    <a:pt x="230" y="310"/>
                  </a:lnTo>
                  <a:lnTo>
                    <a:pt x="178" y="364"/>
                  </a:lnTo>
                  <a:lnTo>
                    <a:pt x="136" y="422"/>
                  </a:lnTo>
                  <a:lnTo>
                    <a:pt x="100" y="480"/>
                  </a:lnTo>
                  <a:lnTo>
                    <a:pt x="72" y="536"/>
                  </a:lnTo>
                  <a:lnTo>
                    <a:pt x="48" y="590"/>
                  </a:lnTo>
                  <a:lnTo>
                    <a:pt x="30" y="640"/>
                  </a:lnTo>
                  <a:lnTo>
                    <a:pt x="18" y="684"/>
                  </a:lnTo>
                  <a:lnTo>
                    <a:pt x="8" y="722"/>
                  </a:lnTo>
                  <a:lnTo>
                    <a:pt x="4" y="750"/>
                  </a:lnTo>
                  <a:lnTo>
                    <a:pt x="0" y="768"/>
                  </a:lnTo>
                  <a:lnTo>
                    <a:pt x="0" y="774"/>
                  </a:lnTo>
                </a:path>
              </a:pathLst>
            </a:custGeom>
            <a:gradFill rotWithShape="1">
              <a:gsLst>
                <a:gs pos="0">
                  <a:srgbClr val="D05656">
                    <a:gamma/>
                    <a:tint val="50980"/>
                    <a:invGamma/>
                    <a:alpha val="32001"/>
                  </a:srgbClr>
                </a:gs>
                <a:gs pos="100000">
                  <a:srgbClr val="D05656"/>
                </a:gs>
              </a:gsLst>
              <a:lin ang="0" scaled="1"/>
            </a:gradFill>
            <a:ln w="1270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en-US" sz="150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gray">
            <a:xfrm rot="21235971" flipH="1" flipV="1">
              <a:off x="6144691" y="3622380"/>
              <a:ext cx="1238777" cy="426758"/>
            </a:xfrm>
            <a:custGeom>
              <a:avLst/>
              <a:gdLst/>
              <a:ahLst/>
              <a:cxnLst>
                <a:cxn ang="0">
                  <a:pos x="0" y="774"/>
                </a:cxn>
                <a:cxn ang="0">
                  <a:pos x="2" y="770"/>
                </a:cxn>
                <a:cxn ang="0">
                  <a:pos x="8" y="754"/>
                </a:cxn>
                <a:cxn ang="0">
                  <a:pos x="16" y="730"/>
                </a:cxn>
                <a:cxn ang="0">
                  <a:pos x="32" y="698"/>
                </a:cxn>
                <a:cxn ang="0">
                  <a:pos x="50" y="660"/>
                </a:cxn>
                <a:cxn ang="0">
                  <a:pos x="76" y="618"/>
                </a:cxn>
                <a:cxn ang="0">
                  <a:pos x="106" y="574"/>
                </a:cxn>
                <a:cxn ang="0">
                  <a:pos x="142" y="528"/>
                </a:cxn>
                <a:cxn ang="0">
                  <a:pos x="186" y="482"/>
                </a:cxn>
                <a:cxn ang="0">
                  <a:pos x="236" y="438"/>
                </a:cxn>
                <a:cxn ang="0">
                  <a:pos x="294" y="398"/>
                </a:cxn>
                <a:cxn ang="0">
                  <a:pos x="360" y="360"/>
                </a:cxn>
                <a:cxn ang="0">
                  <a:pos x="426" y="332"/>
                </a:cxn>
                <a:cxn ang="0">
                  <a:pos x="488" y="314"/>
                </a:cxn>
                <a:cxn ang="0">
                  <a:pos x="544" y="304"/>
                </a:cxn>
                <a:cxn ang="0">
                  <a:pos x="594" y="300"/>
                </a:cxn>
                <a:cxn ang="0">
                  <a:pos x="638" y="300"/>
                </a:cxn>
                <a:cxn ang="0">
                  <a:pos x="678" y="304"/>
                </a:cxn>
                <a:cxn ang="0">
                  <a:pos x="710" y="312"/>
                </a:cxn>
                <a:cxn ang="0">
                  <a:pos x="736" y="320"/>
                </a:cxn>
                <a:cxn ang="0">
                  <a:pos x="754" y="326"/>
                </a:cxn>
                <a:cxn ang="0">
                  <a:pos x="766" y="332"/>
                </a:cxn>
                <a:cxn ang="0">
                  <a:pos x="770" y="334"/>
                </a:cxn>
                <a:cxn ang="0">
                  <a:pos x="680" y="476"/>
                </a:cxn>
                <a:cxn ang="0">
                  <a:pos x="982" y="370"/>
                </a:cxn>
                <a:cxn ang="0">
                  <a:pos x="912" y="0"/>
                </a:cxn>
                <a:cxn ang="0">
                  <a:pos x="854" y="150"/>
                </a:cxn>
                <a:cxn ang="0">
                  <a:pos x="850" y="148"/>
                </a:cxn>
                <a:cxn ang="0">
                  <a:pos x="838" y="142"/>
                </a:cxn>
                <a:cxn ang="0">
                  <a:pos x="822" y="134"/>
                </a:cxn>
                <a:cxn ang="0">
                  <a:pos x="798" y="126"/>
                </a:cxn>
                <a:cxn ang="0">
                  <a:pos x="768" y="120"/>
                </a:cxn>
                <a:cxn ang="0">
                  <a:pos x="732" y="114"/>
                </a:cxn>
                <a:cxn ang="0">
                  <a:pos x="692" y="110"/>
                </a:cxn>
                <a:cxn ang="0">
                  <a:pos x="646" y="110"/>
                </a:cxn>
                <a:cxn ang="0">
                  <a:pos x="596" y="116"/>
                </a:cxn>
                <a:cxn ang="0">
                  <a:pos x="540" y="126"/>
                </a:cxn>
                <a:cxn ang="0">
                  <a:pos x="482" y="146"/>
                </a:cxn>
                <a:cxn ang="0">
                  <a:pos x="422" y="172"/>
                </a:cxn>
                <a:cxn ang="0">
                  <a:pos x="356" y="210"/>
                </a:cxn>
                <a:cxn ang="0">
                  <a:pos x="290" y="258"/>
                </a:cxn>
                <a:cxn ang="0">
                  <a:pos x="230" y="310"/>
                </a:cxn>
                <a:cxn ang="0">
                  <a:pos x="178" y="364"/>
                </a:cxn>
                <a:cxn ang="0">
                  <a:pos x="136" y="422"/>
                </a:cxn>
                <a:cxn ang="0">
                  <a:pos x="100" y="480"/>
                </a:cxn>
                <a:cxn ang="0">
                  <a:pos x="72" y="536"/>
                </a:cxn>
                <a:cxn ang="0">
                  <a:pos x="48" y="590"/>
                </a:cxn>
                <a:cxn ang="0">
                  <a:pos x="30" y="640"/>
                </a:cxn>
                <a:cxn ang="0">
                  <a:pos x="18" y="684"/>
                </a:cxn>
                <a:cxn ang="0">
                  <a:pos x="8" y="722"/>
                </a:cxn>
                <a:cxn ang="0">
                  <a:pos x="4" y="750"/>
                </a:cxn>
                <a:cxn ang="0">
                  <a:pos x="0" y="768"/>
                </a:cxn>
                <a:cxn ang="0">
                  <a:pos x="0" y="774"/>
                </a:cxn>
              </a:cxnLst>
              <a:rect l="0" t="0" r="r" b="b"/>
              <a:pathLst>
                <a:path w="982" h="774">
                  <a:moveTo>
                    <a:pt x="0" y="774"/>
                  </a:moveTo>
                  <a:lnTo>
                    <a:pt x="2" y="770"/>
                  </a:lnTo>
                  <a:lnTo>
                    <a:pt x="8" y="754"/>
                  </a:lnTo>
                  <a:lnTo>
                    <a:pt x="16" y="730"/>
                  </a:lnTo>
                  <a:lnTo>
                    <a:pt x="32" y="698"/>
                  </a:lnTo>
                  <a:lnTo>
                    <a:pt x="50" y="660"/>
                  </a:lnTo>
                  <a:lnTo>
                    <a:pt x="76" y="618"/>
                  </a:lnTo>
                  <a:lnTo>
                    <a:pt x="106" y="574"/>
                  </a:lnTo>
                  <a:lnTo>
                    <a:pt x="142" y="528"/>
                  </a:lnTo>
                  <a:lnTo>
                    <a:pt x="186" y="482"/>
                  </a:lnTo>
                  <a:lnTo>
                    <a:pt x="236" y="438"/>
                  </a:lnTo>
                  <a:lnTo>
                    <a:pt x="294" y="398"/>
                  </a:lnTo>
                  <a:lnTo>
                    <a:pt x="360" y="360"/>
                  </a:lnTo>
                  <a:lnTo>
                    <a:pt x="426" y="332"/>
                  </a:lnTo>
                  <a:lnTo>
                    <a:pt x="488" y="314"/>
                  </a:lnTo>
                  <a:lnTo>
                    <a:pt x="544" y="304"/>
                  </a:lnTo>
                  <a:lnTo>
                    <a:pt x="594" y="300"/>
                  </a:lnTo>
                  <a:lnTo>
                    <a:pt x="638" y="300"/>
                  </a:lnTo>
                  <a:lnTo>
                    <a:pt x="678" y="304"/>
                  </a:lnTo>
                  <a:lnTo>
                    <a:pt x="710" y="312"/>
                  </a:lnTo>
                  <a:lnTo>
                    <a:pt x="736" y="320"/>
                  </a:lnTo>
                  <a:lnTo>
                    <a:pt x="754" y="326"/>
                  </a:lnTo>
                  <a:lnTo>
                    <a:pt x="766" y="332"/>
                  </a:lnTo>
                  <a:lnTo>
                    <a:pt x="770" y="334"/>
                  </a:lnTo>
                  <a:lnTo>
                    <a:pt x="680" y="476"/>
                  </a:lnTo>
                  <a:lnTo>
                    <a:pt x="982" y="370"/>
                  </a:lnTo>
                  <a:lnTo>
                    <a:pt x="912" y="0"/>
                  </a:lnTo>
                  <a:lnTo>
                    <a:pt x="854" y="150"/>
                  </a:lnTo>
                  <a:lnTo>
                    <a:pt x="850" y="148"/>
                  </a:lnTo>
                  <a:lnTo>
                    <a:pt x="838" y="142"/>
                  </a:lnTo>
                  <a:lnTo>
                    <a:pt x="822" y="134"/>
                  </a:lnTo>
                  <a:lnTo>
                    <a:pt x="798" y="126"/>
                  </a:lnTo>
                  <a:lnTo>
                    <a:pt x="768" y="120"/>
                  </a:lnTo>
                  <a:lnTo>
                    <a:pt x="732" y="114"/>
                  </a:lnTo>
                  <a:lnTo>
                    <a:pt x="692" y="110"/>
                  </a:lnTo>
                  <a:lnTo>
                    <a:pt x="646" y="110"/>
                  </a:lnTo>
                  <a:lnTo>
                    <a:pt x="596" y="116"/>
                  </a:lnTo>
                  <a:lnTo>
                    <a:pt x="540" y="126"/>
                  </a:lnTo>
                  <a:lnTo>
                    <a:pt x="482" y="146"/>
                  </a:lnTo>
                  <a:lnTo>
                    <a:pt x="422" y="172"/>
                  </a:lnTo>
                  <a:lnTo>
                    <a:pt x="356" y="210"/>
                  </a:lnTo>
                  <a:lnTo>
                    <a:pt x="290" y="258"/>
                  </a:lnTo>
                  <a:lnTo>
                    <a:pt x="230" y="310"/>
                  </a:lnTo>
                  <a:lnTo>
                    <a:pt x="178" y="364"/>
                  </a:lnTo>
                  <a:lnTo>
                    <a:pt x="136" y="422"/>
                  </a:lnTo>
                  <a:lnTo>
                    <a:pt x="100" y="480"/>
                  </a:lnTo>
                  <a:lnTo>
                    <a:pt x="72" y="536"/>
                  </a:lnTo>
                  <a:lnTo>
                    <a:pt x="48" y="590"/>
                  </a:lnTo>
                  <a:lnTo>
                    <a:pt x="30" y="640"/>
                  </a:lnTo>
                  <a:lnTo>
                    <a:pt x="18" y="684"/>
                  </a:lnTo>
                  <a:lnTo>
                    <a:pt x="8" y="722"/>
                  </a:lnTo>
                  <a:lnTo>
                    <a:pt x="4" y="750"/>
                  </a:lnTo>
                  <a:lnTo>
                    <a:pt x="0" y="768"/>
                  </a:lnTo>
                  <a:lnTo>
                    <a:pt x="0" y="774"/>
                  </a:lnTo>
                </a:path>
              </a:pathLst>
            </a:custGeom>
            <a:gradFill rotWithShape="1">
              <a:gsLst>
                <a:gs pos="0">
                  <a:srgbClr val="D05656">
                    <a:gamma/>
                    <a:tint val="50980"/>
                    <a:invGamma/>
                    <a:alpha val="32001"/>
                  </a:srgbClr>
                </a:gs>
                <a:gs pos="100000">
                  <a:srgbClr val="D05656"/>
                </a:gs>
              </a:gsLst>
              <a:lin ang="0" scaled="1"/>
            </a:gradFill>
            <a:ln w="1270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en-US" sz="150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 rot="2141713" flipH="1" flipV="1">
              <a:off x="3064419" y="3572797"/>
              <a:ext cx="1238777" cy="426758"/>
            </a:xfrm>
            <a:custGeom>
              <a:avLst/>
              <a:gdLst/>
              <a:ahLst/>
              <a:cxnLst>
                <a:cxn ang="0">
                  <a:pos x="0" y="774"/>
                </a:cxn>
                <a:cxn ang="0">
                  <a:pos x="2" y="770"/>
                </a:cxn>
                <a:cxn ang="0">
                  <a:pos x="8" y="754"/>
                </a:cxn>
                <a:cxn ang="0">
                  <a:pos x="16" y="730"/>
                </a:cxn>
                <a:cxn ang="0">
                  <a:pos x="32" y="698"/>
                </a:cxn>
                <a:cxn ang="0">
                  <a:pos x="50" y="660"/>
                </a:cxn>
                <a:cxn ang="0">
                  <a:pos x="76" y="618"/>
                </a:cxn>
                <a:cxn ang="0">
                  <a:pos x="106" y="574"/>
                </a:cxn>
                <a:cxn ang="0">
                  <a:pos x="142" y="528"/>
                </a:cxn>
                <a:cxn ang="0">
                  <a:pos x="186" y="482"/>
                </a:cxn>
                <a:cxn ang="0">
                  <a:pos x="236" y="438"/>
                </a:cxn>
                <a:cxn ang="0">
                  <a:pos x="294" y="398"/>
                </a:cxn>
                <a:cxn ang="0">
                  <a:pos x="360" y="360"/>
                </a:cxn>
                <a:cxn ang="0">
                  <a:pos x="426" y="332"/>
                </a:cxn>
                <a:cxn ang="0">
                  <a:pos x="488" y="314"/>
                </a:cxn>
                <a:cxn ang="0">
                  <a:pos x="544" y="304"/>
                </a:cxn>
                <a:cxn ang="0">
                  <a:pos x="594" y="300"/>
                </a:cxn>
                <a:cxn ang="0">
                  <a:pos x="638" y="300"/>
                </a:cxn>
                <a:cxn ang="0">
                  <a:pos x="678" y="304"/>
                </a:cxn>
                <a:cxn ang="0">
                  <a:pos x="710" y="312"/>
                </a:cxn>
                <a:cxn ang="0">
                  <a:pos x="736" y="320"/>
                </a:cxn>
                <a:cxn ang="0">
                  <a:pos x="754" y="326"/>
                </a:cxn>
                <a:cxn ang="0">
                  <a:pos x="766" y="332"/>
                </a:cxn>
                <a:cxn ang="0">
                  <a:pos x="770" y="334"/>
                </a:cxn>
                <a:cxn ang="0">
                  <a:pos x="680" y="476"/>
                </a:cxn>
                <a:cxn ang="0">
                  <a:pos x="982" y="370"/>
                </a:cxn>
                <a:cxn ang="0">
                  <a:pos x="912" y="0"/>
                </a:cxn>
                <a:cxn ang="0">
                  <a:pos x="854" y="150"/>
                </a:cxn>
                <a:cxn ang="0">
                  <a:pos x="850" y="148"/>
                </a:cxn>
                <a:cxn ang="0">
                  <a:pos x="838" y="142"/>
                </a:cxn>
                <a:cxn ang="0">
                  <a:pos x="822" y="134"/>
                </a:cxn>
                <a:cxn ang="0">
                  <a:pos x="798" y="126"/>
                </a:cxn>
                <a:cxn ang="0">
                  <a:pos x="768" y="120"/>
                </a:cxn>
                <a:cxn ang="0">
                  <a:pos x="732" y="114"/>
                </a:cxn>
                <a:cxn ang="0">
                  <a:pos x="692" y="110"/>
                </a:cxn>
                <a:cxn ang="0">
                  <a:pos x="646" y="110"/>
                </a:cxn>
                <a:cxn ang="0">
                  <a:pos x="596" y="116"/>
                </a:cxn>
                <a:cxn ang="0">
                  <a:pos x="540" y="126"/>
                </a:cxn>
                <a:cxn ang="0">
                  <a:pos x="482" y="146"/>
                </a:cxn>
                <a:cxn ang="0">
                  <a:pos x="422" y="172"/>
                </a:cxn>
                <a:cxn ang="0">
                  <a:pos x="356" y="210"/>
                </a:cxn>
                <a:cxn ang="0">
                  <a:pos x="290" y="258"/>
                </a:cxn>
                <a:cxn ang="0">
                  <a:pos x="230" y="310"/>
                </a:cxn>
                <a:cxn ang="0">
                  <a:pos x="178" y="364"/>
                </a:cxn>
                <a:cxn ang="0">
                  <a:pos x="136" y="422"/>
                </a:cxn>
                <a:cxn ang="0">
                  <a:pos x="100" y="480"/>
                </a:cxn>
                <a:cxn ang="0">
                  <a:pos x="72" y="536"/>
                </a:cxn>
                <a:cxn ang="0">
                  <a:pos x="48" y="590"/>
                </a:cxn>
                <a:cxn ang="0">
                  <a:pos x="30" y="640"/>
                </a:cxn>
                <a:cxn ang="0">
                  <a:pos x="18" y="684"/>
                </a:cxn>
                <a:cxn ang="0">
                  <a:pos x="8" y="722"/>
                </a:cxn>
                <a:cxn ang="0">
                  <a:pos x="4" y="750"/>
                </a:cxn>
                <a:cxn ang="0">
                  <a:pos x="0" y="768"/>
                </a:cxn>
                <a:cxn ang="0">
                  <a:pos x="0" y="774"/>
                </a:cxn>
              </a:cxnLst>
              <a:rect l="0" t="0" r="r" b="b"/>
              <a:pathLst>
                <a:path w="982" h="774">
                  <a:moveTo>
                    <a:pt x="0" y="774"/>
                  </a:moveTo>
                  <a:lnTo>
                    <a:pt x="2" y="770"/>
                  </a:lnTo>
                  <a:lnTo>
                    <a:pt x="8" y="754"/>
                  </a:lnTo>
                  <a:lnTo>
                    <a:pt x="16" y="730"/>
                  </a:lnTo>
                  <a:lnTo>
                    <a:pt x="32" y="698"/>
                  </a:lnTo>
                  <a:lnTo>
                    <a:pt x="50" y="660"/>
                  </a:lnTo>
                  <a:lnTo>
                    <a:pt x="76" y="618"/>
                  </a:lnTo>
                  <a:lnTo>
                    <a:pt x="106" y="574"/>
                  </a:lnTo>
                  <a:lnTo>
                    <a:pt x="142" y="528"/>
                  </a:lnTo>
                  <a:lnTo>
                    <a:pt x="186" y="482"/>
                  </a:lnTo>
                  <a:lnTo>
                    <a:pt x="236" y="438"/>
                  </a:lnTo>
                  <a:lnTo>
                    <a:pt x="294" y="398"/>
                  </a:lnTo>
                  <a:lnTo>
                    <a:pt x="360" y="360"/>
                  </a:lnTo>
                  <a:lnTo>
                    <a:pt x="426" y="332"/>
                  </a:lnTo>
                  <a:lnTo>
                    <a:pt x="488" y="314"/>
                  </a:lnTo>
                  <a:lnTo>
                    <a:pt x="544" y="304"/>
                  </a:lnTo>
                  <a:lnTo>
                    <a:pt x="594" y="300"/>
                  </a:lnTo>
                  <a:lnTo>
                    <a:pt x="638" y="300"/>
                  </a:lnTo>
                  <a:lnTo>
                    <a:pt x="678" y="304"/>
                  </a:lnTo>
                  <a:lnTo>
                    <a:pt x="710" y="312"/>
                  </a:lnTo>
                  <a:lnTo>
                    <a:pt x="736" y="320"/>
                  </a:lnTo>
                  <a:lnTo>
                    <a:pt x="754" y="326"/>
                  </a:lnTo>
                  <a:lnTo>
                    <a:pt x="766" y="332"/>
                  </a:lnTo>
                  <a:lnTo>
                    <a:pt x="770" y="334"/>
                  </a:lnTo>
                  <a:lnTo>
                    <a:pt x="680" y="476"/>
                  </a:lnTo>
                  <a:lnTo>
                    <a:pt x="982" y="370"/>
                  </a:lnTo>
                  <a:lnTo>
                    <a:pt x="912" y="0"/>
                  </a:lnTo>
                  <a:lnTo>
                    <a:pt x="854" y="150"/>
                  </a:lnTo>
                  <a:lnTo>
                    <a:pt x="850" y="148"/>
                  </a:lnTo>
                  <a:lnTo>
                    <a:pt x="838" y="142"/>
                  </a:lnTo>
                  <a:lnTo>
                    <a:pt x="822" y="134"/>
                  </a:lnTo>
                  <a:lnTo>
                    <a:pt x="798" y="126"/>
                  </a:lnTo>
                  <a:lnTo>
                    <a:pt x="768" y="120"/>
                  </a:lnTo>
                  <a:lnTo>
                    <a:pt x="732" y="114"/>
                  </a:lnTo>
                  <a:lnTo>
                    <a:pt x="692" y="110"/>
                  </a:lnTo>
                  <a:lnTo>
                    <a:pt x="646" y="110"/>
                  </a:lnTo>
                  <a:lnTo>
                    <a:pt x="596" y="116"/>
                  </a:lnTo>
                  <a:lnTo>
                    <a:pt x="540" y="126"/>
                  </a:lnTo>
                  <a:lnTo>
                    <a:pt x="482" y="146"/>
                  </a:lnTo>
                  <a:lnTo>
                    <a:pt x="422" y="172"/>
                  </a:lnTo>
                  <a:lnTo>
                    <a:pt x="356" y="210"/>
                  </a:lnTo>
                  <a:lnTo>
                    <a:pt x="290" y="258"/>
                  </a:lnTo>
                  <a:lnTo>
                    <a:pt x="230" y="310"/>
                  </a:lnTo>
                  <a:lnTo>
                    <a:pt x="178" y="364"/>
                  </a:lnTo>
                  <a:lnTo>
                    <a:pt x="136" y="422"/>
                  </a:lnTo>
                  <a:lnTo>
                    <a:pt x="100" y="480"/>
                  </a:lnTo>
                  <a:lnTo>
                    <a:pt x="72" y="536"/>
                  </a:lnTo>
                  <a:lnTo>
                    <a:pt x="48" y="590"/>
                  </a:lnTo>
                  <a:lnTo>
                    <a:pt x="30" y="640"/>
                  </a:lnTo>
                  <a:lnTo>
                    <a:pt x="18" y="684"/>
                  </a:lnTo>
                  <a:lnTo>
                    <a:pt x="8" y="722"/>
                  </a:lnTo>
                  <a:lnTo>
                    <a:pt x="4" y="750"/>
                  </a:lnTo>
                  <a:lnTo>
                    <a:pt x="0" y="768"/>
                  </a:lnTo>
                  <a:lnTo>
                    <a:pt x="0" y="774"/>
                  </a:lnTo>
                </a:path>
              </a:pathLst>
            </a:custGeom>
            <a:gradFill rotWithShape="1">
              <a:gsLst>
                <a:gs pos="0">
                  <a:srgbClr val="D05656">
                    <a:gamma/>
                    <a:tint val="50980"/>
                    <a:invGamma/>
                    <a:alpha val="32001"/>
                  </a:srgbClr>
                </a:gs>
                <a:gs pos="100000">
                  <a:srgbClr val="D05656"/>
                </a:gs>
              </a:gsLst>
              <a:lin ang="0" scaled="1"/>
            </a:gradFill>
            <a:ln w="1270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en-US" sz="150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</a:endParaRPr>
            </a:p>
          </p:txBody>
        </p:sp>
        <p:cxnSp>
          <p:nvCxnSpPr>
            <p:cNvPr id="20" name="Straight Arrow Connector 19"/>
            <p:cNvCxnSpPr>
              <a:stCxn id="10" idx="2"/>
            </p:cNvCxnSpPr>
            <p:nvPr/>
          </p:nvCxnSpPr>
          <p:spPr>
            <a:xfrm>
              <a:off x="4014672" y="2554492"/>
              <a:ext cx="955676" cy="163145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24" idx="0"/>
            </p:cNvCxnSpPr>
            <p:nvPr/>
          </p:nvCxnSpPr>
          <p:spPr>
            <a:xfrm flipH="1">
              <a:off x="5400341" y="2452992"/>
              <a:ext cx="839112" cy="261661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3"/>
            </p:cNvCxnSpPr>
            <p:nvPr/>
          </p:nvCxnSpPr>
          <p:spPr>
            <a:xfrm flipV="1">
              <a:off x="4272583" y="3114148"/>
              <a:ext cx="697766" cy="419156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5400340" y="3114147"/>
              <a:ext cx="1034666" cy="448054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951967" y="2714652"/>
              <a:ext cx="2896747" cy="4385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sz="1500" b="1" dirty="0">
                  <a:solidFill>
                    <a:srgbClr val="FF0000"/>
                  </a:solidFill>
                  <a:latin typeface="Arial Narrow" pitchFamily="34" charset="0"/>
                </a:rPr>
                <a:t>Each </a:t>
              </a:r>
              <a:r>
                <a:rPr lang="en-US" sz="1500" b="1" dirty="0" err="1">
                  <a:solidFill>
                    <a:srgbClr val="FF0000"/>
                  </a:solidFill>
                  <a:latin typeface="Arial Narrow" pitchFamily="34" charset="0"/>
                </a:rPr>
                <a:t>dept</a:t>
              </a:r>
              <a:r>
                <a:rPr lang="en-US" sz="1500" b="1" dirty="0">
                  <a:solidFill>
                    <a:srgbClr val="FF0000"/>
                  </a:solidFill>
                  <a:latin typeface="Arial Narrow" pitchFamily="34" charset="0"/>
                </a:rPr>
                <a:t> – ONE document Carrier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35579" y="3128499"/>
              <a:ext cx="166806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350" b="1" dirty="0">
                  <a:solidFill>
                    <a:srgbClr val="C00000"/>
                  </a:solidFill>
                  <a:latin typeface="Arial Narrow" pitchFamily="34" charset="0"/>
                </a:rPr>
                <a:t>Paper format issue</a:t>
              </a:r>
            </a:p>
          </p:txBody>
        </p:sp>
        <p:pic>
          <p:nvPicPr>
            <p:cNvPr id="26" name="Picture 27" descr="BUSNS01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689" y="2570674"/>
              <a:ext cx="592244" cy="753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2679" y="4523738"/>
              <a:ext cx="1321692" cy="108212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891513" y="5273955"/>
              <a:ext cx="1324024" cy="415498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 Narrow" panose="020B0606020202030204" pitchFamily="34" charset="0"/>
                </a:rPr>
                <a:t>Hand-writing (numbering, dating,….)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9842" y="5426312"/>
              <a:ext cx="1515737" cy="25391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Arial Narrow" panose="020B0606020202030204" pitchFamily="34" charset="0"/>
                </a:defRPr>
              </a:lvl1pPr>
            </a:lstStyle>
            <a:p>
              <a:r>
                <a:rPr lang="en-US" sz="1050" dirty="0"/>
                <a:t>Document transfer record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6368" y="1640122"/>
              <a:ext cx="1628367" cy="379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2000" b="1" dirty="0" smtClean="0">
                  <a:solidFill>
                    <a:srgbClr val="002060"/>
                  </a:solidFill>
                  <a:latin typeface="Arial Narrow" panose="020B0606020202030204" pitchFamily="34" charset="0"/>
                </a:rPr>
                <a:t>Current flow</a:t>
              </a:r>
              <a:endParaRPr lang="en-US" sz="2000" b="1" dirty="0">
                <a:solidFill>
                  <a:srgbClr val="00206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3263249" y="4942911"/>
              <a:ext cx="1207746" cy="2953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91945" y="4635341"/>
              <a:ext cx="122792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solidFill>
                    <a:srgbClr val="FF0000"/>
                  </a:solidFill>
                </a:rPr>
                <a:t>PROBLEMS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88135" y="4549148"/>
              <a:ext cx="3604602" cy="1548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buFontTx/>
                <a:buChar char="-"/>
              </a:pPr>
              <a:r>
                <a:rPr lang="en-US" sz="2000" dirty="0"/>
                <a:t>Takes a long time to get the information</a:t>
              </a:r>
            </a:p>
            <a:p>
              <a:pPr marL="214313" indent="-214313">
                <a:buFontTx/>
                <a:buChar char="-"/>
              </a:pPr>
              <a:r>
                <a:rPr lang="en-US" sz="2000" dirty="0"/>
                <a:t>Document maybe lost</a:t>
              </a:r>
            </a:p>
            <a:p>
              <a:pPr marL="214313" indent="-214313">
                <a:buFontTx/>
                <a:buChar char="-"/>
              </a:pPr>
              <a:r>
                <a:rPr lang="en-US" sz="2000" dirty="0"/>
                <a:t>Documents are difficult to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41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85263" y="222936"/>
            <a:ext cx="6172687" cy="437521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Action plan 2021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5263" y="740503"/>
            <a:ext cx="4328429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rebuchet MS" panose="020B0603020202020204" pitchFamily="34" charset="0"/>
              </a:rPr>
              <a:t>Approval document process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01745" y="1744888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  <a:latin typeface="Arial Narrow" panose="020B0606020202030204" pitchFamily="34" charset="0"/>
              </a:rPr>
              <a:t>After kaizen flow</a:t>
            </a:r>
            <a:endParaRPr lang="en-US" sz="20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145249" y="1590735"/>
            <a:ext cx="8809179" cy="5166473"/>
            <a:chOff x="145250" y="1590735"/>
            <a:chExt cx="8273168" cy="5166473"/>
          </a:xfrm>
        </p:grpSpPr>
        <p:grpSp>
          <p:nvGrpSpPr>
            <p:cNvPr id="52" name="Group 51"/>
            <p:cNvGrpSpPr/>
            <p:nvPr/>
          </p:nvGrpSpPr>
          <p:grpSpPr>
            <a:xfrm>
              <a:off x="145250" y="1590735"/>
              <a:ext cx="8273168" cy="4728124"/>
              <a:chOff x="145250" y="1590735"/>
              <a:chExt cx="8649127" cy="4282480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6962229" y="1682428"/>
                <a:ext cx="1832148" cy="295346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250" y="4484848"/>
                <a:ext cx="1515737" cy="1353598"/>
              </a:xfrm>
              <a:prstGeom prst="rect">
                <a:avLst/>
              </a:prstGeom>
            </p:spPr>
          </p:pic>
          <p:sp>
            <p:nvSpPr>
              <p:cNvPr id="55" name="Rectangular Callout 54"/>
              <p:cNvSpPr/>
              <p:nvPr/>
            </p:nvSpPr>
            <p:spPr>
              <a:xfrm>
                <a:off x="1855100" y="4755509"/>
                <a:ext cx="1321692" cy="1074177"/>
              </a:xfrm>
              <a:prstGeom prst="wedgeRectCallout">
                <a:avLst>
                  <a:gd name="adj1" fmla="val -70633"/>
                  <a:gd name="adj2" fmla="val 4496"/>
                </a:avLst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57" name="Picture 28" descr="URGENT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962019" y="2566130"/>
                <a:ext cx="469466" cy="44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" name="Picture 28" descr="URGENT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435596" y="2461140"/>
                <a:ext cx="560183" cy="525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" name="Picture 58" descr="URGENT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6586" y="3737349"/>
                <a:ext cx="417011" cy="455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0" name="Picture 28" descr="URGENT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2780" y="3618431"/>
                <a:ext cx="463806" cy="550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Freeform 7"/>
              <p:cNvSpPr>
                <a:spLocks/>
              </p:cNvSpPr>
              <p:nvPr/>
            </p:nvSpPr>
            <p:spPr bwMode="gray">
              <a:xfrm rot="10226125" flipH="1" flipV="1">
                <a:off x="2080796" y="2265031"/>
                <a:ext cx="1238777" cy="426758"/>
              </a:xfrm>
              <a:custGeom>
                <a:avLst/>
                <a:gdLst/>
                <a:ahLst/>
                <a:cxnLst>
                  <a:cxn ang="0">
                    <a:pos x="0" y="774"/>
                  </a:cxn>
                  <a:cxn ang="0">
                    <a:pos x="2" y="770"/>
                  </a:cxn>
                  <a:cxn ang="0">
                    <a:pos x="8" y="754"/>
                  </a:cxn>
                  <a:cxn ang="0">
                    <a:pos x="16" y="730"/>
                  </a:cxn>
                  <a:cxn ang="0">
                    <a:pos x="32" y="698"/>
                  </a:cxn>
                  <a:cxn ang="0">
                    <a:pos x="50" y="660"/>
                  </a:cxn>
                  <a:cxn ang="0">
                    <a:pos x="76" y="618"/>
                  </a:cxn>
                  <a:cxn ang="0">
                    <a:pos x="106" y="574"/>
                  </a:cxn>
                  <a:cxn ang="0">
                    <a:pos x="142" y="528"/>
                  </a:cxn>
                  <a:cxn ang="0">
                    <a:pos x="186" y="482"/>
                  </a:cxn>
                  <a:cxn ang="0">
                    <a:pos x="236" y="438"/>
                  </a:cxn>
                  <a:cxn ang="0">
                    <a:pos x="294" y="398"/>
                  </a:cxn>
                  <a:cxn ang="0">
                    <a:pos x="360" y="360"/>
                  </a:cxn>
                  <a:cxn ang="0">
                    <a:pos x="426" y="332"/>
                  </a:cxn>
                  <a:cxn ang="0">
                    <a:pos x="488" y="314"/>
                  </a:cxn>
                  <a:cxn ang="0">
                    <a:pos x="544" y="304"/>
                  </a:cxn>
                  <a:cxn ang="0">
                    <a:pos x="594" y="300"/>
                  </a:cxn>
                  <a:cxn ang="0">
                    <a:pos x="638" y="300"/>
                  </a:cxn>
                  <a:cxn ang="0">
                    <a:pos x="678" y="304"/>
                  </a:cxn>
                  <a:cxn ang="0">
                    <a:pos x="710" y="312"/>
                  </a:cxn>
                  <a:cxn ang="0">
                    <a:pos x="736" y="320"/>
                  </a:cxn>
                  <a:cxn ang="0">
                    <a:pos x="754" y="326"/>
                  </a:cxn>
                  <a:cxn ang="0">
                    <a:pos x="766" y="332"/>
                  </a:cxn>
                  <a:cxn ang="0">
                    <a:pos x="770" y="334"/>
                  </a:cxn>
                  <a:cxn ang="0">
                    <a:pos x="680" y="476"/>
                  </a:cxn>
                  <a:cxn ang="0">
                    <a:pos x="982" y="370"/>
                  </a:cxn>
                  <a:cxn ang="0">
                    <a:pos x="912" y="0"/>
                  </a:cxn>
                  <a:cxn ang="0">
                    <a:pos x="854" y="150"/>
                  </a:cxn>
                  <a:cxn ang="0">
                    <a:pos x="850" y="148"/>
                  </a:cxn>
                  <a:cxn ang="0">
                    <a:pos x="838" y="142"/>
                  </a:cxn>
                  <a:cxn ang="0">
                    <a:pos x="822" y="134"/>
                  </a:cxn>
                  <a:cxn ang="0">
                    <a:pos x="798" y="126"/>
                  </a:cxn>
                  <a:cxn ang="0">
                    <a:pos x="768" y="120"/>
                  </a:cxn>
                  <a:cxn ang="0">
                    <a:pos x="732" y="114"/>
                  </a:cxn>
                  <a:cxn ang="0">
                    <a:pos x="692" y="110"/>
                  </a:cxn>
                  <a:cxn ang="0">
                    <a:pos x="646" y="110"/>
                  </a:cxn>
                  <a:cxn ang="0">
                    <a:pos x="596" y="116"/>
                  </a:cxn>
                  <a:cxn ang="0">
                    <a:pos x="540" y="126"/>
                  </a:cxn>
                  <a:cxn ang="0">
                    <a:pos x="482" y="146"/>
                  </a:cxn>
                  <a:cxn ang="0">
                    <a:pos x="422" y="172"/>
                  </a:cxn>
                  <a:cxn ang="0">
                    <a:pos x="356" y="210"/>
                  </a:cxn>
                  <a:cxn ang="0">
                    <a:pos x="290" y="258"/>
                  </a:cxn>
                  <a:cxn ang="0">
                    <a:pos x="230" y="310"/>
                  </a:cxn>
                  <a:cxn ang="0">
                    <a:pos x="178" y="364"/>
                  </a:cxn>
                  <a:cxn ang="0">
                    <a:pos x="136" y="422"/>
                  </a:cxn>
                  <a:cxn ang="0">
                    <a:pos x="100" y="480"/>
                  </a:cxn>
                  <a:cxn ang="0">
                    <a:pos x="72" y="536"/>
                  </a:cxn>
                  <a:cxn ang="0">
                    <a:pos x="48" y="590"/>
                  </a:cxn>
                  <a:cxn ang="0">
                    <a:pos x="30" y="640"/>
                  </a:cxn>
                  <a:cxn ang="0">
                    <a:pos x="18" y="684"/>
                  </a:cxn>
                  <a:cxn ang="0">
                    <a:pos x="8" y="722"/>
                  </a:cxn>
                  <a:cxn ang="0">
                    <a:pos x="4" y="750"/>
                  </a:cxn>
                  <a:cxn ang="0">
                    <a:pos x="0" y="768"/>
                  </a:cxn>
                  <a:cxn ang="0">
                    <a:pos x="0" y="774"/>
                  </a:cxn>
                </a:cxnLst>
                <a:rect l="0" t="0" r="r" b="b"/>
                <a:pathLst>
                  <a:path w="982" h="774">
                    <a:moveTo>
                      <a:pt x="0" y="774"/>
                    </a:moveTo>
                    <a:lnTo>
                      <a:pt x="2" y="770"/>
                    </a:lnTo>
                    <a:lnTo>
                      <a:pt x="8" y="754"/>
                    </a:lnTo>
                    <a:lnTo>
                      <a:pt x="16" y="730"/>
                    </a:lnTo>
                    <a:lnTo>
                      <a:pt x="32" y="698"/>
                    </a:lnTo>
                    <a:lnTo>
                      <a:pt x="50" y="660"/>
                    </a:lnTo>
                    <a:lnTo>
                      <a:pt x="76" y="618"/>
                    </a:lnTo>
                    <a:lnTo>
                      <a:pt x="106" y="574"/>
                    </a:lnTo>
                    <a:lnTo>
                      <a:pt x="142" y="528"/>
                    </a:lnTo>
                    <a:lnTo>
                      <a:pt x="186" y="482"/>
                    </a:lnTo>
                    <a:lnTo>
                      <a:pt x="236" y="438"/>
                    </a:lnTo>
                    <a:lnTo>
                      <a:pt x="294" y="398"/>
                    </a:lnTo>
                    <a:lnTo>
                      <a:pt x="360" y="360"/>
                    </a:lnTo>
                    <a:lnTo>
                      <a:pt x="426" y="332"/>
                    </a:lnTo>
                    <a:lnTo>
                      <a:pt x="488" y="314"/>
                    </a:lnTo>
                    <a:lnTo>
                      <a:pt x="544" y="304"/>
                    </a:lnTo>
                    <a:lnTo>
                      <a:pt x="594" y="300"/>
                    </a:lnTo>
                    <a:lnTo>
                      <a:pt x="638" y="300"/>
                    </a:lnTo>
                    <a:lnTo>
                      <a:pt x="678" y="304"/>
                    </a:lnTo>
                    <a:lnTo>
                      <a:pt x="710" y="312"/>
                    </a:lnTo>
                    <a:lnTo>
                      <a:pt x="736" y="320"/>
                    </a:lnTo>
                    <a:lnTo>
                      <a:pt x="754" y="326"/>
                    </a:lnTo>
                    <a:lnTo>
                      <a:pt x="766" y="332"/>
                    </a:lnTo>
                    <a:lnTo>
                      <a:pt x="770" y="334"/>
                    </a:lnTo>
                    <a:lnTo>
                      <a:pt x="680" y="476"/>
                    </a:lnTo>
                    <a:lnTo>
                      <a:pt x="982" y="370"/>
                    </a:lnTo>
                    <a:lnTo>
                      <a:pt x="912" y="0"/>
                    </a:lnTo>
                    <a:lnTo>
                      <a:pt x="854" y="150"/>
                    </a:lnTo>
                    <a:lnTo>
                      <a:pt x="850" y="148"/>
                    </a:lnTo>
                    <a:lnTo>
                      <a:pt x="838" y="142"/>
                    </a:lnTo>
                    <a:lnTo>
                      <a:pt x="822" y="134"/>
                    </a:lnTo>
                    <a:lnTo>
                      <a:pt x="798" y="126"/>
                    </a:lnTo>
                    <a:lnTo>
                      <a:pt x="768" y="120"/>
                    </a:lnTo>
                    <a:lnTo>
                      <a:pt x="732" y="114"/>
                    </a:lnTo>
                    <a:lnTo>
                      <a:pt x="692" y="110"/>
                    </a:lnTo>
                    <a:lnTo>
                      <a:pt x="646" y="110"/>
                    </a:lnTo>
                    <a:lnTo>
                      <a:pt x="596" y="116"/>
                    </a:lnTo>
                    <a:lnTo>
                      <a:pt x="540" y="126"/>
                    </a:lnTo>
                    <a:lnTo>
                      <a:pt x="482" y="146"/>
                    </a:lnTo>
                    <a:lnTo>
                      <a:pt x="422" y="172"/>
                    </a:lnTo>
                    <a:lnTo>
                      <a:pt x="356" y="210"/>
                    </a:lnTo>
                    <a:lnTo>
                      <a:pt x="290" y="258"/>
                    </a:lnTo>
                    <a:lnTo>
                      <a:pt x="230" y="310"/>
                    </a:lnTo>
                    <a:lnTo>
                      <a:pt x="178" y="364"/>
                    </a:lnTo>
                    <a:lnTo>
                      <a:pt x="136" y="422"/>
                    </a:lnTo>
                    <a:lnTo>
                      <a:pt x="100" y="480"/>
                    </a:lnTo>
                    <a:lnTo>
                      <a:pt x="72" y="536"/>
                    </a:lnTo>
                    <a:lnTo>
                      <a:pt x="48" y="590"/>
                    </a:lnTo>
                    <a:lnTo>
                      <a:pt x="30" y="640"/>
                    </a:lnTo>
                    <a:lnTo>
                      <a:pt x="18" y="684"/>
                    </a:lnTo>
                    <a:lnTo>
                      <a:pt x="8" y="722"/>
                    </a:lnTo>
                    <a:lnTo>
                      <a:pt x="4" y="750"/>
                    </a:lnTo>
                    <a:lnTo>
                      <a:pt x="0" y="768"/>
                    </a:lnTo>
                    <a:lnTo>
                      <a:pt x="0" y="774"/>
                    </a:lnTo>
                  </a:path>
                </a:pathLst>
              </a:custGeom>
              <a:gradFill rotWithShape="1">
                <a:gsLst>
                  <a:gs pos="0">
                    <a:srgbClr val="D05656">
                      <a:gamma/>
                      <a:tint val="50980"/>
                      <a:invGamma/>
                      <a:alpha val="32001"/>
                    </a:srgbClr>
                  </a:gs>
                  <a:gs pos="100000">
                    <a:srgbClr val="D05656"/>
                  </a:gs>
                </a:gsLst>
                <a:lin ang="0" scaled="1"/>
              </a:gra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n-US" sz="150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alibri"/>
                </a:endParaRPr>
              </a:p>
            </p:txBody>
          </p:sp>
          <p:sp>
            <p:nvSpPr>
              <p:cNvPr id="62" name="Freeform 7"/>
              <p:cNvSpPr>
                <a:spLocks/>
              </p:cNvSpPr>
              <p:nvPr/>
            </p:nvSpPr>
            <p:spPr bwMode="gray">
              <a:xfrm rot="12820421" flipH="1" flipV="1">
                <a:off x="4780576" y="2189146"/>
                <a:ext cx="1238777" cy="426758"/>
              </a:xfrm>
              <a:custGeom>
                <a:avLst/>
                <a:gdLst/>
                <a:ahLst/>
                <a:cxnLst>
                  <a:cxn ang="0">
                    <a:pos x="0" y="774"/>
                  </a:cxn>
                  <a:cxn ang="0">
                    <a:pos x="2" y="770"/>
                  </a:cxn>
                  <a:cxn ang="0">
                    <a:pos x="8" y="754"/>
                  </a:cxn>
                  <a:cxn ang="0">
                    <a:pos x="16" y="730"/>
                  </a:cxn>
                  <a:cxn ang="0">
                    <a:pos x="32" y="698"/>
                  </a:cxn>
                  <a:cxn ang="0">
                    <a:pos x="50" y="660"/>
                  </a:cxn>
                  <a:cxn ang="0">
                    <a:pos x="76" y="618"/>
                  </a:cxn>
                  <a:cxn ang="0">
                    <a:pos x="106" y="574"/>
                  </a:cxn>
                  <a:cxn ang="0">
                    <a:pos x="142" y="528"/>
                  </a:cxn>
                  <a:cxn ang="0">
                    <a:pos x="186" y="482"/>
                  </a:cxn>
                  <a:cxn ang="0">
                    <a:pos x="236" y="438"/>
                  </a:cxn>
                  <a:cxn ang="0">
                    <a:pos x="294" y="398"/>
                  </a:cxn>
                  <a:cxn ang="0">
                    <a:pos x="360" y="360"/>
                  </a:cxn>
                  <a:cxn ang="0">
                    <a:pos x="426" y="332"/>
                  </a:cxn>
                  <a:cxn ang="0">
                    <a:pos x="488" y="314"/>
                  </a:cxn>
                  <a:cxn ang="0">
                    <a:pos x="544" y="304"/>
                  </a:cxn>
                  <a:cxn ang="0">
                    <a:pos x="594" y="300"/>
                  </a:cxn>
                  <a:cxn ang="0">
                    <a:pos x="638" y="300"/>
                  </a:cxn>
                  <a:cxn ang="0">
                    <a:pos x="678" y="304"/>
                  </a:cxn>
                  <a:cxn ang="0">
                    <a:pos x="710" y="312"/>
                  </a:cxn>
                  <a:cxn ang="0">
                    <a:pos x="736" y="320"/>
                  </a:cxn>
                  <a:cxn ang="0">
                    <a:pos x="754" y="326"/>
                  </a:cxn>
                  <a:cxn ang="0">
                    <a:pos x="766" y="332"/>
                  </a:cxn>
                  <a:cxn ang="0">
                    <a:pos x="770" y="334"/>
                  </a:cxn>
                  <a:cxn ang="0">
                    <a:pos x="680" y="476"/>
                  </a:cxn>
                  <a:cxn ang="0">
                    <a:pos x="982" y="370"/>
                  </a:cxn>
                  <a:cxn ang="0">
                    <a:pos x="912" y="0"/>
                  </a:cxn>
                  <a:cxn ang="0">
                    <a:pos x="854" y="150"/>
                  </a:cxn>
                  <a:cxn ang="0">
                    <a:pos x="850" y="148"/>
                  </a:cxn>
                  <a:cxn ang="0">
                    <a:pos x="838" y="142"/>
                  </a:cxn>
                  <a:cxn ang="0">
                    <a:pos x="822" y="134"/>
                  </a:cxn>
                  <a:cxn ang="0">
                    <a:pos x="798" y="126"/>
                  </a:cxn>
                  <a:cxn ang="0">
                    <a:pos x="768" y="120"/>
                  </a:cxn>
                  <a:cxn ang="0">
                    <a:pos x="732" y="114"/>
                  </a:cxn>
                  <a:cxn ang="0">
                    <a:pos x="692" y="110"/>
                  </a:cxn>
                  <a:cxn ang="0">
                    <a:pos x="646" y="110"/>
                  </a:cxn>
                  <a:cxn ang="0">
                    <a:pos x="596" y="116"/>
                  </a:cxn>
                  <a:cxn ang="0">
                    <a:pos x="540" y="126"/>
                  </a:cxn>
                  <a:cxn ang="0">
                    <a:pos x="482" y="146"/>
                  </a:cxn>
                  <a:cxn ang="0">
                    <a:pos x="422" y="172"/>
                  </a:cxn>
                  <a:cxn ang="0">
                    <a:pos x="356" y="210"/>
                  </a:cxn>
                  <a:cxn ang="0">
                    <a:pos x="290" y="258"/>
                  </a:cxn>
                  <a:cxn ang="0">
                    <a:pos x="230" y="310"/>
                  </a:cxn>
                  <a:cxn ang="0">
                    <a:pos x="178" y="364"/>
                  </a:cxn>
                  <a:cxn ang="0">
                    <a:pos x="136" y="422"/>
                  </a:cxn>
                  <a:cxn ang="0">
                    <a:pos x="100" y="480"/>
                  </a:cxn>
                  <a:cxn ang="0">
                    <a:pos x="72" y="536"/>
                  </a:cxn>
                  <a:cxn ang="0">
                    <a:pos x="48" y="590"/>
                  </a:cxn>
                  <a:cxn ang="0">
                    <a:pos x="30" y="640"/>
                  </a:cxn>
                  <a:cxn ang="0">
                    <a:pos x="18" y="684"/>
                  </a:cxn>
                  <a:cxn ang="0">
                    <a:pos x="8" y="722"/>
                  </a:cxn>
                  <a:cxn ang="0">
                    <a:pos x="4" y="750"/>
                  </a:cxn>
                  <a:cxn ang="0">
                    <a:pos x="0" y="768"/>
                  </a:cxn>
                  <a:cxn ang="0">
                    <a:pos x="0" y="774"/>
                  </a:cxn>
                </a:cxnLst>
                <a:rect l="0" t="0" r="r" b="b"/>
                <a:pathLst>
                  <a:path w="982" h="774">
                    <a:moveTo>
                      <a:pt x="0" y="774"/>
                    </a:moveTo>
                    <a:lnTo>
                      <a:pt x="2" y="770"/>
                    </a:lnTo>
                    <a:lnTo>
                      <a:pt x="8" y="754"/>
                    </a:lnTo>
                    <a:lnTo>
                      <a:pt x="16" y="730"/>
                    </a:lnTo>
                    <a:lnTo>
                      <a:pt x="32" y="698"/>
                    </a:lnTo>
                    <a:lnTo>
                      <a:pt x="50" y="660"/>
                    </a:lnTo>
                    <a:lnTo>
                      <a:pt x="76" y="618"/>
                    </a:lnTo>
                    <a:lnTo>
                      <a:pt x="106" y="574"/>
                    </a:lnTo>
                    <a:lnTo>
                      <a:pt x="142" y="528"/>
                    </a:lnTo>
                    <a:lnTo>
                      <a:pt x="186" y="482"/>
                    </a:lnTo>
                    <a:lnTo>
                      <a:pt x="236" y="438"/>
                    </a:lnTo>
                    <a:lnTo>
                      <a:pt x="294" y="398"/>
                    </a:lnTo>
                    <a:lnTo>
                      <a:pt x="360" y="360"/>
                    </a:lnTo>
                    <a:lnTo>
                      <a:pt x="426" y="332"/>
                    </a:lnTo>
                    <a:lnTo>
                      <a:pt x="488" y="314"/>
                    </a:lnTo>
                    <a:lnTo>
                      <a:pt x="544" y="304"/>
                    </a:lnTo>
                    <a:lnTo>
                      <a:pt x="594" y="300"/>
                    </a:lnTo>
                    <a:lnTo>
                      <a:pt x="638" y="300"/>
                    </a:lnTo>
                    <a:lnTo>
                      <a:pt x="678" y="304"/>
                    </a:lnTo>
                    <a:lnTo>
                      <a:pt x="710" y="312"/>
                    </a:lnTo>
                    <a:lnTo>
                      <a:pt x="736" y="320"/>
                    </a:lnTo>
                    <a:lnTo>
                      <a:pt x="754" y="326"/>
                    </a:lnTo>
                    <a:lnTo>
                      <a:pt x="766" y="332"/>
                    </a:lnTo>
                    <a:lnTo>
                      <a:pt x="770" y="334"/>
                    </a:lnTo>
                    <a:lnTo>
                      <a:pt x="680" y="476"/>
                    </a:lnTo>
                    <a:lnTo>
                      <a:pt x="982" y="370"/>
                    </a:lnTo>
                    <a:lnTo>
                      <a:pt x="912" y="0"/>
                    </a:lnTo>
                    <a:lnTo>
                      <a:pt x="854" y="150"/>
                    </a:lnTo>
                    <a:lnTo>
                      <a:pt x="850" y="148"/>
                    </a:lnTo>
                    <a:lnTo>
                      <a:pt x="838" y="142"/>
                    </a:lnTo>
                    <a:lnTo>
                      <a:pt x="822" y="134"/>
                    </a:lnTo>
                    <a:lnTo>
                      <a:pt x="798" y="126"/>
                    </a:lnTo>
                    <a:lnTo>
                      <a:pt x="768" y="120"/>
                    </a:lnTo>
                    <a:lnTo>
                      <a:pt x="732" y="114"/>
                    </a:lnTo>
                    <a:lnTo>
                      <a:pt x="692" y="110"/>
                    </a:lnTo>
                    <a:lnTo>
                      <a:pt x="646" y="110"/>
                    </a:lnTo>
                    <a:lnTo>
                      <a:pt x="596" y="116"/>
                    </a:lnTo>
                    <a:lnTo>
                      <a:pt x="540" y="126"/>
                    </a:lnTo>
                    <a:lnTo>
                      <a:pt x="482" y="146"/>
                    </a:lnTo>
                    <a:lnTo>
                      <a:pt x="422" y="172"/>
                    </a:lnTo>
                    <a:lnTo>
                      <a:pt x="356" y="210"/>
                    </a:lnTo>
                    <a:lnTo>
                      <a:pt x="290" y="258"/>
                    </a:lnTo>
                    <a:lnTo>
                      <a:pt x="230" y="310"/>
                    </a:lnTo>
                    <a:lnTo>
                      <a:pt x="178" y="364"/>
                    </a:lnTo>
                    <a:lnTo>
                      <a:pt x="136" y="422"/>
                    </a:lnTo>
                    <a:lnTo>
                      <a:pt x="100" y="480"/>
                    </a:lnTo>
                    <a:lnTo>
                      <a:pt x="72" y="536"/>
                    </a:lnTo>
                    <a:lnTo>
                      <a:pt x="48" y="590"/>
                    </a:lnTo>
                    <a:lnTo>
                      <a:pt x="30" y="640"/>
                    </a:lnTo>
                    <a:lnTo>
                      <a:pt x="18" y="684"/>
                    </a:lnTo>
                    <a:lnTo>
                      <a:pt x="8" y="722"/>
                    </a:lnTo>
                    <a:lnTo>
                      <a:pt x="4" y="750"/>
                    </a:lnTo>
                    <a:lnTo>
                      <a:pt x="0" y="768"/>
                    </a:lnTo>
                    <a:lnTo>
                      <a:pt x="0" y="774"/>
                    </a:lnTo>
                  </a:path>
                </a:pathLst>
              </a:custGeom>
              <a:gradFill rotWithShape="1">
                <a:gsLst>
                  <a:gs pos="0">
                    <a:srgbClr val="D05656">
                      <a:gamma/>
                      <a:tint val="50980"/>
                      <a:invGamma/>
                      <a:alpha val="32001"/>
                    </a:srgbClr>
                  </a:gs>
                  <a:gs pos="100000">
                    <a:srgbClr val="D05656"/>
                  </a:gs>
                </a:gsLst>
                <a:lin ang="0" scaled="1"/>
              </a:gra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n-US" sz="150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alibri"/>
                </a:endParaRPr>
              </a:p>
            </p:txBody>
          </p:sp>
          <p:sp>
            <p:nvSpPr>
              <p:cNvPr id="63" name="Freeform 7"/>
              <p:cNvSpPr>
                <a:spLocks/>
              </p:cNvSpPr>
              <p:nvPr/>
            </p:nvSpPr>
            <p:spPr bwMode="gray">
              <a:xfrm rot="21235971" flipH="1" flipV="1">
                <a:off x="4845705" y="4054331"/>
                <a:ext cx="1238777" cy="426758"/>
              </a:xfrm>
              <a:custGeom>
                <a:avLst/>
                <a:gdLst/>
                <a:ahLst/>
                <a:cxnLst>
                  <a:cxn ang="0">
                    <a:pos x="0" y="774"/>
                  </a:cxn>
                  <a:cxn ang="0">
                    <a:pos x="2" y="770"/>
                  </a:cxn>
                  <a:cxn ang="0">
                    <a:pos x="8" y="754"/>
                  </a:cxn>
                  <a:cxn ang="0">
                    <a:pos x="16" y="730"/>
                  </a:cxn>
                  <a:cxn ang="0">
                    <a:pos x="32" y="698"/>
                  </a:cxn>
                  <a:cxn ang="0">
                    <a:pos x="50" y="660"/>
                  </a:cxn>
                  <a:cxn ang="0">
                    <a:pos x="76" y="618"/>
                  </a:cxn>
                  <a:cxn ang="0">
                    <a:pos x="106" y="574"/>
                  </a:cxn>
                  <a:cxn ang="0">
                    <a:pos x="142" y="528"/>
                  </a:cxn>
                  <a:cxn ang="0">
                    <a:pos x="186" y="482"/>
                  </a:cxn>
                  <a:cxn ang="0">
                    <a:pos x="236" y="438"/>
                  </a:cxn>
                  <a:cxn ang="0">
                    <a:pos x="294" y="398"/>
                  </a:cxn>
                  <a:cxn ang="0">
                    <a:pos x="360" y="360"/>
                  </a:cxn>
                  <a:cxn ang="0">
                    <a:pos x="426" y="332"/>
                  </a:cxn>
                  <a:cxn ang="0">
                    <a:pos x="488" y="314"/>
                  </a:cxn>
                  <a:cxn ang="0">
                    <a:pos x="544" y="304"/>
                  </a:cxn>
                  <a:cxn ang="0">
                    <a:pos x="594" y="300"/>
                  </a:cxn>
                  <a:cxn ang="0">
                    <a:pos x="638" y="300"/>
                  </a:cxn>
                  <a:cxn ang="0">
                    <a:pos x="678" y="304"/>
                  </a:cxn>
                  <a:cxn ang="0">
                    <a:pos x="710" y="312"/>
                  </a:cxn>
                  <a:cxn ang="0">
                    <a:pos x="736" y="320"/>
                  </a:cxn>
                  <a:cxn ang="0">
                    <a:pos x="754" y="326"/>
                  </a:cxn>
                  <a:cxn ang="0">
                    <a:pos x="766" y="332"/>
                  </a:cxn>
                  <a:cxn ang="0">
                    <a:pos x="770" y="334"/>
                  </a:cxn>
                  <a:cxn ang="0">
                    <a:pos x="680" y="476"/>
                  </a:cxn>
                  <a:cxn ang="0">
                    <a:pos x="982" y="370"/>
                  </a:cxn>
                  <a:cxn ang="0">
                    <a:pos x="912" y="0"/>
                  </a:cxn>
                  <a:cxn ang="0">
                    <a:pos x="854" y="150"/>
                  </a:cxn>
                  <a:cxn ang="0">
                    <a:pos x="850" y="148"/>
                  </a:cxn>
                  <a:cxn ang="0">
                    <a:pos x="838" y="142"/>
                  </a:cxn>
                  <a:cxn ang="0">
                    <a:pos x="822" y="134"/>
                  </a:cxn>
                  <a:cxn ang="0">
                    <a:pos x="798" y="126"/>
                  </a:cxn>
                  <a:cxn ang="0">
                    <a:pos x="768" y="120"/>
                  </a:cxn>
                  <a:cxn ang="0">
                    <a:pos x="732" y="114"/>
                  </a:cxn>
                  <a:cxn ang="0">
                    <a:pos x="692" y="110"/>
                  </a:cxn>
                  <a:cxn ang="0">
                    <a:pos x="646" y="110"/>
                  </a:cxn>
                  <a:cxn ang="0">
                    <a:pos x="596" y="116"/>
                  </a:cxn>
                  <a:cxn ang="0">
                    <a:pos x="540" y="126"/>
                  </a:cxn>
                  <a:cxn ang="0">
                    <a:pos x="482" y="146"/>
                  </a:cxn>
                  <a:cxn ang="0">
                    <a:pos x="422" y="172"/>
                  </a:cxn>
                  <a:cxn ang="0">
                    <a:pos x="356" y="210"/>
                  </a:cxn>
                  <a:cxn ang="0">
                    <a:pos x="290" y="258"/>
                  </a:cxn>
                  <a:cxn ang="0">
                    <a:pos x="230" y="310"/>
                  </a:cxn>
                  <a:cxn ang="0">
                    <a:pos x="178" y="364"/>
                  </a:cxn>
                  <a:cxn ang="0">
                    <a:pos x="136" y="422"/>
                  </a:cxn>
                  <a:cxn ang="0">
                    <a:pos x="100" y="480"/>
                  </a:cxn>
                  <a:cxn ang="0">
                    <a:pos x="72" y="536"/>
                  </a:cxn>
                  <a:cxn ang="0">
                    <a:pos x="48" y="590"/>
                  </a:cxn>
                  <a:cxn ang="0">
                    <a:pos x="30" y="640"/>
                  </a:cxn>
                  <a:cxn ang="0">
                    <a:pos x="18" y="684"/>
                  </a:cxn>
                  <a:cxn ang="0">
                    <a:pos x="8" y="722"/>
                  </a:cxn>
                  <a:cxn ang="0">
                    <a:pos x="4" y="750"/>
                  </a:cxn>
                  <a:cxn ang="0">
                    <a:pos x="0" y="768"/>
                  </a:cxn>
                  <a:cxn ang="0">
                    <a:pos x="0" y="774"/>
                  </a:cxn>
                </a:cxnLst>
                <a:rect l="0" t="0" r="r" b="b"/>
                <a:pathLst>
                  <a:path w="982" h="774">
                    <a:moveTo>
                      <a:pt x="0" y="774"/>
                    </a:moveTo>
                    <a:lnTo>
                      <a:pt x="2" y="770"/>
                    </a:lnTo>
                    <a:lnTo>
                      <a:pt x="8" y="754"/>
                    </a:lnTo>
                    <a:lnTo>
                      <a:pt x="16" y="730"/>
                    </a:lnTo>
                    <a:lnTo>
                      <a:pt x="32" y="698"/>
                    </a:lnTo>
                    <a:lnTo>
                      <a:pt x="50" y="660"/>
                    </a:lnTo>
                    <a:lnTo>
                      <a:pt x="76" y="618"/>
                    </a:lnTo>
                    <a:lnTo>
                      <a:pt x="106" y="574"/>
                    </a:lnTo>
                    <a:lnTo>
                      <a:pt x="142" y="528"/>
                    </a:lnTo>
                    <a:lnTo>
                      <a:pt x="186" y="482"/>
                    </a:lnTo>
                    <a:lnTo>
                      <a:pt x="236" y="438"/>
                    </a:lnTo>
                    <a:lnTo>
                      <a:pt x="294" y="398"/>
                    </a:lnTo>
                    <a:lnTo>
                      <a:pt x="360" y="360"/>
                    </a:lnTo>
                    <a:lnTo>
                      <a:pt x="426" y="332"/>
                    </a:lnTo>
                    <a:lnTo>
                      <a:pt x="488" y="314"/>
                    </a:lnTo>
                    <a:lnTo>
                      <a:pt x="544" y="304"/>
                    </a:lnTo>
                    <a:lnTo>
                      <a:pt x="594" y="300"/>
                    </a:lnTo>
                    <a:lnTo>
                      <a:pt x="638" y="300"/>
                    </a:lnTo>
                    <a:lnTo>
                      <a:pt x="678" y="304"/>
                    </a:lnTo>
                    <a:lnTo>
                      <a:pt x="710" y="312"/>
                    </a:lnTo>
                    <a:lnTo>
                      <a:pt x="736" y="320"/>
                    </a:lnTo>
                    <a:lnTo>
                      <a:pt x="754" y="326"/>
                    </a:lnTo>
                    <a:lnTo>
                      <a:pt x="766" y="332"/>
                    </a:lnTo>
                    <a:lnTo>
                      <a:pt x="770" y="334"/>
                    </a:lnTo>
                    <a:lnTo>
                      <a:pt x="680" y="476"/>
                    </a:lnTo>
                    <a:lnTo>
                      <a:pt x="982" y="370"/>
                    </a:lnTo>
                    <a:lnTo>
                      <a:pt x="912" y="0"/>
                    </a:lnTo>
                    <a:lnTo>
                      <a:pt x="854" y="150"/>
                    </a:lnTo>
                    <a:lnTo>
                      <a:pt x="850" y="148"/>
                    </a:lnTo>
                    <a:lnTo>
                      <a:pt x="838" y="142"/>
                    </a:lnTo>
                    <a:lnTo>
                      <a:pt x="822" y="134"/>
                    </a:lnTo>
                    <a:lnTo>
                      <a:pt x="798" y="126"/>
                    </a:lnTo>
                    <a:lnTo>
                      <a:pt x="768" y="120"/>
                    </a:lnTo>
                    <a:lnTo>
                      <a:pt x="732" y="114"/>
                    </a:lnTo>
                    <a:lnTo>
                      <a:pt x="692" y="110"/>
                    </a:lnTo>
                    <a:lnTo>
                      <a:pt x="646" y="110"/>
                    </a:lnTo>
                    <a:lnTo>
                      <a:pt x="596" y="116"/>
                    </a:lnTo>
                    <a:lnTo>
                      <a:pt x="540" y="126"/>
                    </a:lnTo>
                    <a:lnTo>
                      <a:pt x="482" y="146"/>
                    </a:lnTo>
                    <a:lnTo>
                      <a:pt x="422" y="172"/>
                    </a:lnTo>
                    <a:lnTo>
                      <a:pt x="356" y="210"/>
                    </a:lnTo>
                    <a:lnTo>
                      <a:pt x="290" y="258"/>
                    </a:lnTo>
                    <a:lnTo>
                      <a:pt x="230" y="310"/>
                    </a:lnTo>
                    <a:lnTo>
                      <a:pt x="178" y="364"/>
                    </a:lnTo>
                    <a:lnTo>
                      <a:pt x="136" y="422"/>
                    </a:lnTo>
                    <a:lnTo>
                      <a:pt x="100" y="480"/>
                    </a:lnTo>
                    <a:lnTo>
                      <a:pt x="72" y="536"/>
                    </a:lnTo>
                    <a:lnTo>
                      <a:pt x="48" y="590"/>
                    </a:lnTo>
                    <a:lnTo>
                      <a:pt x="30" y="640"/>
                    </a:lnTo>
                    <a:lnTo>
                      <a:pt x="18" y="684"/>
                    </a:lnTo>
                    <a:lnTo>
                      <a:pt x="8" y="722"/>
                    </a:lnTo>
                    <a:lnTo>
                      <a:pt x="4" y="750"/>
                    </a:lnTo>
                    <a:lnTo>
                      <a:pt x="0" y="768"/>
                    </a:lnTo>
                    <a:lnTo>
                      <a:pt x="0" y="774"/>
                    </a:lnTo>
                  </a:path>
                </a:pathLst>
              </a:custGeom>
              <a:gradFill rotWithShape="1">
                <a:gsLst>
                  <a:gs pos="0">
                    <a:srgbClr val="D05656">
                      <a:gamma/>
                      <a:tint val="50980"/>
                      <a:invGamma/>
                      <a:alpha val="32001"/>
                    </a:srgbClr>
                  </a:gs>
                  <a:gs pos="100000">
                    <a:srgbClr val="D05656"/>
                  </a:gs>
                </a:gsLst>
                <a:lin ang="0" scaled="1"/>
              </a:gra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n-US" sz="150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alibri"/>
                </a:endParaRPr>
              </a:p>
            </p:txBody>
          </p:sp>
          <p:sp>
            <p:nvSpPr>
              <p:cNvPr id="64" name="Freeform 7"/>
              <p:cNvSpPr>
                <a:spLocks/>
              </p:cNvSpPr>
              <p:nvPr/>
            </p:nvSpPr>
            <p:spPr bwMode="gray">
              <a:xfrm rot="2141713" flipH="1" flipV="1">
                <a:off x="1765433" y="4004749"/>
                <a:ext cx="1238777" cy="426758"/>
              </a:xfrm>
              <a:custGeom>
                <a:avLst/>
                <a:gdLst/>
                <a:ahLst/>
                <a:cxnLst>
                  <a:cxn ang="0">
                    <a:pos x="0" y="774"/>
                  </a:cxn>
                  <a:cxn ang="0">
                    <a:pos x="2" y="770"/>
                  </a:cxn>
                  <a:cxn ang="0">
                    <a:pos x="8" y="754"/>
                  </a:cxn>
                  <a:cxn ang="0">
                    <a:pos x="16" y="730"/>
                  </a:cxn>
                  <a:cxn ang="0">
                    <a:pos x="32" y="698"/>
                  </a:cxn>
                  <a:cxn ang="0">
                    <a:pos x="50" y="660"/>
                  </a:cxn>
                  <a:cxn ang="0">
                    <a:pos x="76" y="618"/>
                  </a:cxn>
                  <a:cxn ang="0">
                    <a:pos x="106" y="574"/>
                  </a:cxn>
                  <a:cxn ang="0">
                    <a:pos x="142" y="528"/>
                  </a:cxn>
                  <a:cxn ang="0">
                    <a:pos x="186" y="482"/>
                  </a:cxn>
                  <a:cxn ang="0">
                    <a:pos x="236" y="438"/>
                  </a:cxn>
                  <a:cxn ang="0">
                    <a:pos x="294" y="398"/>
                  </a:cxn>
                  <a:cxn ang="0">
                    <a:pos x="360" y="360"/>
                  </a:cxn>
                  <a:cxn ang="0">
                    <a:pos x="426" y="332"/>
                  </a:cxn>
                  <a:cxn ang="0">
                    <a:pos x="488" y="314"/>
                  </a:cxn>
                  <a:cxn ang="0">
                    <a:pos x="544" y="304"/>
                  </a:cxn>
                  <a:cxn ang="0">
                    <a:pos x="594" y="300"/>
                  </a:cxn>
                  <a:cxn ang="0">
                    <a:pos x="638" y="300"/>
                  </a:cxn>
                  <a:cxn ang="0">
                    <a:pos x="678" y="304"/>
                  </a:cxn>
                  <a:cxn ang="0">
                    <a:pos x="710" y="312"/>
                  </a:cxn>
                  <a:cxn ang="0">
                    <a:pos x="736" y="320"/>
                  </a:cxn>
                  <a:cxn ang="0">
                    <a:pos x="754" y="326"/>
                  </a:cxn>
                  <a:cxn ang="0">
                    <a:pos x="766" y="332"/>
                  </a:cxn>
                  <a:cxn ang="0">
                    <a:pos x="770" y="334"/>
                  </a:cxn>
                  <a:cxn ang="0">
                    <a:pos x="680" y="476"/>
                  </a:cxn>
                  <a:cxn ang="0">
                    <a:pos x="982" y="370"/>
                  </a:cxn>
                  <a:cxn ang="0">
                    <a:pos x="912" y="0"/>
                  </a:cxn>
                  <a:cxn ang="0">
                    <a:pos x="854" y="150"/>
                  </a:cxn>
                  <a:cxn ang="0">
                    <a:pos x="850" y="148"/>
                  </a:cxn>
                  <a:cxn ang="0">
                    <a:pos x="838" y="142"/>
                  </a:cxn>
                  <a:cxn ang="0">
                    <a:pos x="822" y="134"/>
                  </a:cxn>
                  <a:cxn ang="0">
                    <a:pos x="798" y="126"/>
                  </a:cxn>
                  <a:cxn ang="0">
                    <a:pos x="768" y="120"/>
                  </a:cxn>
                  <a:cxn ang="0">
                    <a:pos x="732" y="114"/>
                  </a:cxn>
                  <a:cxn ang="0">
                    <a:pos x="692" y="110"/>
                  </a:cxn>
                  <a:cxn ang="0">
                    <a:pos x="646" y="110"/>
                  </a:cxn>
                  <a:cxn ang="0">
                    <a:pos x="596" y="116"/>
                  </a:cxn>
                  <a:cxn ang="0">
                    <a:pos x="540" y="126"/>
                  </a:cxn>
                  <a:cxn ang="0">
                    <a:pos x="482" y="146"/>
                  </a:cxn>
                  <a:cxn ang="0">
                    <a:pos x="422" y="172"/>
                  </a:cxn>
                  <a:cxn ang="0">
                    <a:pos x="356" y="210"/>
                  </a:cxn>
                  <a:cxn ang="0">
                    <a:pos x="290" y="258"/>
                  </a:cxn>
                  <a:cxn ang="0">
                    <a:pos x="230" y="310"/>
                  </a:cxn>
                  <a:cxn ang="0">
                    <a:pos x="178" y="364"/>
                  </a:cxn>
                  <a:cxn ang="0">
                    <a:pos x="136" y="422"/>
                  </a:cxn>
                  <a:cxn ang="0">
                    <a:pos x="100" y="480"/>
                  </a:cxn>
                  <a:cxn ang="0">
                    <a:pos x="72" y="536"/>
                  </a:cxn>
                  <a:cxn ang="0">
                    <a:pos x="48" y="590"/>
                  </a:cxn>
                  <a:cxn ang="0">
                    <a:pos x="30" y="640"/>
                  </a:cxn>
                  <a:cxn ang="0">
                    <a:pos x="18" y="684"/>
                  </a:cxn>
                  <a:cxn ang="0">
                    <a:pos x="8" y="722"/>
                  </a:cxn>
                  <a:cxn ang="0">
                    <a:pos x="4" y="750"/>
                  </a:cxn>
                  <a:cxn ang="0">
                    <a:pos x="0" y="768"/>
                  </a:cxn>
                  <a:cxn ang="0">
                    <a:pos x="0" y="774"/>
                  </a:cxn>
                </a:cxnLst>
                <a:rect l="0" t="0" r="r" b="b"/>
                <a:pathLst>
                  <a:path w="982" h="774">
                    <a:moveTo>
                      <a:pt x="0" y="774"/>
                    </a:moveTo>
                    <a:lnTo>
                      <a:pt x="2" y="770"/>
                    </a:lnTo>
                    <a:lnTo>
                      <a:pt x="8" y="754"/>
                    </a:lnTo>
                    <a:lnTo>
                      <a:pt x="16" y="730"/>
                    </a:lnTo>
                    <a:lnTo>
                      <a:pt x="32" y="698"/>
                    </a:lnTo>
                    <a:lnTo>
                      <a:pt x="50" y="660"/>
                    </a:lnTo>
                    <a:lnTo>
                      <a:pt x="76" y="618"/>
                    </a:lnTo>
                    <a:lnTo>
                      <a:pt x="106" y="574"/>
                    </a:lnTo>
                    <a:lnTo>
                      <a:pt x="142" y="528"/>
                    </a:lnTo>
                    <a:lnTo>
                      <a:pt x="186" y="482"/>
                    </a:lnTo>
                    <a:lnTo>
                      <a:pt x="236" y="438"/>
                    </a:lnTo>
                    <a:lnTo>
                      <a:pt x="294" y="398"/>
                    </a:lnTo>
                    <a:lnTo>
                      <a:pt x="360" y="360"/>
                    </a:lnTo>
                    <a:lnTo>
                      <a:pt x="426" y="332"/>
                    </a:lnTo>
                    <a:lnTo>
                      <a:pt x="488" y="314"/>
                    </a:lnTo>
                    <a:lnTo>
                      <a:pt x="544" y="304"/>
                    </a:lnTo>
                    <a:lnTo>
                      <a:pt x="594" y="300"/>
                    </a:lnTo>
                    <a:lnTo>
                      <a:pt x="638" y="300"/>
                    </a:lnTo>
                    <a:lnTo>
                      <a:pt x="678" y="304"/>
                    </a:lnTo>
                    <a:lnTo>
                      <a:pt x="710" y="312"/>
                    </a:lnTo>
                    <a:lnTo>
                      <a:pt x="736" y="320"/>
                    </a:lnTo>
                    <a:lnTo>
                      <a:pt x="754" y="326"/>
                    </a:lnTo>
                    <a:lnTo>
                      <a:pt x="766" y="332"/>
                    </a:lnTo>
                    <a:lnTo>
                      <a:pt x="770" y="334"/>
                    </a:lnTo>
                    <a:lnTo>
                      <a:pt x="680" y="476"/>
                    </a:lnTo>
                    <a:lnTo>
                      <a:pt x="982" y="370"/>
                    </a:lnTo>
                    <a:lnTo>
                      <a:pt x="912" y="0"/>
                    </a:lnTo>
                    <a:lnTo>
                      <a:pt x="854" y="150"/>
                    </a:lnTo>
                    <a:lnTo>
                      <a:pt x="850" y="148"/>
                    </a:lnTo>
                    <a:lnTo>
                      <a:pt x="838" y="142"/>
                    </a:lnTo>
                    <a:lnTo>
                      <a:pt x="822" y="134"/>
                    </a:lnTo>
                    <a:lnTo>
                      <a:pt x="798" y="126"/>
                    </a:lnTo>
                    <a:lnTo>
                      <a:pt x="768" y="120"/>
                    </a:lnTo>
                    <a:lnTo>
                      <a:pt x="732" y="114"/>
                    </a:lnTo>
                    <a:lnTo>
                      <a:pt x="692" y="110"/>
                    </a:lnTo>
                    <a:lnTo>
                      <a:pt x="646" y="110"/>
                    </a:lnTo>
                    <a:lnTo>
                      <a:pt x="596" y="116"/>
                    </a:lnTo>
                    <a:lnTo>
                      <a:pt x="540" y="126"/>
                    </a:lnTo>
                    <a:lnTo>
                      <a:pt x="482" y="146"/>
                    </a:lnTo>
                    <a:lnTo>
                      <a:pt x="422" y="172"/>
                    </a:lnTo>
                    <a:lnTo>
                      <a:pt x="356" y="210"/>
                    </a:lnTo>
                    <a:lnTo>
                      <a:pt x="290" y="258"/>
                    </a:lnTo>
                    <a:lnTo>
                      <a:pt x="230" y="310"/>
                    </a:lnTo>
                    <a:lnTo>
                      <a:pt x="178" y="364"/>
                    </a:lnTo>
                    <a:lnTo>
                      <a:pt x="136" y="422"/>
                    </a:lnTo>
                    <a:lnTo>
                      <a:pt x="100" y="480"/>
                    </a:lnTo>
                    <a:lnTo>
                      <a:pt x="72" y="536"/>
                    </a:lnTo>
                    <a:lnTo>
                      <a:pt x="48" y="590"/>
                    </a:lnTo>
                    <a:lnTo>
                      <a:pt x="30" y="640"/>
                    </a:lnTo>
                    <a:lnTo>
                      <a:pt x="18" y="684"/>
                    </a:lnTo>
                    <a:lnTo>
                      <a:pt x="8" y="722"/>
                    </a:lnTo>
                    <a:lnTo>
                      <a:pt x="4" y="750"/>
                    </a:lnTo>
                    <a:lnTo>
                      <a:pt x="0" y="768"/>
                    </a:lnTo>
                    <a:lnTo>
                      <a:pt x="0" y="774"/>
                    </a:lnTo>
                  </a:path>
                </a:pathLst>
              </a:custGeom>
              <a:gradFill rotWithShape="1">
                <a:gsLst>
                  <a:gs pos="0">
                    <a:srgbClr val="D05656">
                      <a:gamma/>
                      <a:tint val="50980"/>
                      <a:invGamma/>
                      <a:alpha val="32001"/>
                    </a:srgbClr>
                  </a:gs>
                  <a:gs pos="100000">
                    <a:srgbClr val="D05656"/>
                  </a:gs>
                </a:gsLst>
                <a:lin ang="0" scaled="1"/>
              </a:gra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n-US" sz="150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alibri"/>
                </a:endParaRPr>
              </a:p>
            </p:txBody>
          </p:sp>
          <p:cxnSp>
            <p:nvCxnSpPr>
              <p:cNvPr id="65" name="Straight Arrow Connector 64"/>
              <p:cNvCxnSpPr>
                <a:stCxn id="58" idx="2"/>
              </p:cNvCxnSpPr>
              <p:nvPr/>
            </p:nvCxnSpPr>
            <p:spPr>
              <a:xfrm>
                <a:off x="2715686" y="2986444"/>
                <a:ext cx="955676" cy="163145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endCxn id="69" idx="0"/>
              </p:cNvCxnSpPr>
              <p:nvPr/>
            </p:nvCxnSpPr>
            <p:spPr>
              <a:xfrm flipH="1">
                <a:off x="4101355" y="2884943"/>
                <a:ext cx="839112" cy="26166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59" idx="3"/>
              </p:cNvCxnSpPr>
              <p:nvPr/>
            </p:nvCxnSpPr>
            <p:spPr>
              <a:xfrm flipV="1">
                <a:off x="2973597" y="3546099"/>
                <a:ext cx="697766" cy="419156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4101355" y="3546099"/>
                <a:ext cx="1034666" cy="448054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2652981" y="3146603"/>
                <a:ext cx="2896747" cy="43858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sz="1500" b="1" dirty="0">
                    <a:solidFill>
                      <a:srgbClr val="FF0000"/>
                    </a:solidFill>
                    <a:latin typeface="Arial Narrow" pitchFamily="34" charset="0"/>
                  </a:rPr>
                  <a:t>Each </a:t>
                </a:r>
                <a:r>
                  <a:rPr lang="en-US" sz="1500" b="1" dirty="0" err="1">
                    <a:solidFill>
                      <a:srgbClr val="FF0000"/>
                    </a:solidFill>
                    <a:latin typeface="Arial Narrow" pitchFamily="34" charset="0"/>
                  </a:rPr>
                  <a:t>dept</a:t>
                </a:r>
                <a:r>
                  <a:rPr lang="en-US" sz="1500" b="1" dirty="0">
                    <a:solidFill>
                      <a:srgbClr val="FF0000"/>
                    </a:solidFill>
                    <a:latin typeface="Arial Narrow" pitchFamily="34" charset="0"/>
                  </a:rPr>
                  <a:t> – ONE document Carrier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36594" y="3560450"/>
                <a:ext cx="166806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350" b="1" dirty="0">
                    <a:solidFill>
                      <a:srgbClr val="C00000"/>
                    </a:solidFill>
                    <a:latin typeface="Arial Narrow" pitchFamily="34" charset="0"/>
                  </a:rPr>
                  <a:t>Paper format issue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</a: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5100" y="4755509"/>
                <a:ext cx="1321692" cy="1082120"/>
              </a:xfrm>
              <a:prstGeom prst="rect">
                <a:avLst/>
              </a:prstGeom>
            </p:spPr>
          </p:pic>
          <p:sp>
            <p:nvSpPr>
              <p:cNvPr id="72" name="TextBox 71"/>
              <p:cNvSpPr txBox="1"/>
              <p:nvPr/>
            </p:nvSpPr>
            <p:spPr>
              <a:xfrm>
                <a:off x="1852768" y="5457717"/>
                <a:ext cx="1324024" cy="415498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Arial Narrow" panose="020B0606020202030204" pitchFamily="34" charset="0"/>
                  </a:rPr>
                  <a:t>Hand-writing (numbering, dating,….)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45250" y="5610202"/>
                <a:ext cx="1515737" cy="253916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latin typeface="Arial Narrow" panose="020B0606020202030204" pitchFamily="34" charset="0"/>
                  </a:defRPr>
                </a:lvl1pPr>
              </a:lstStyle>
              <a:p>
                <a:r>
                  <a:rPr lang="en-US" sz="1050" dirty="0"/>
                  <a:t>Document transfer record</a:t>
                </a:r>
              </a:p>
            </p:txBody>
          </p:sp>
          <p:sp>
            <p:nvSpPr>
              <p:cNvPr id="74" name="Multiply 73"/>
              <p:cNvSpPr/>
              <p:nvPr/>
            </p:nvSpPr>
            <p:spPr>
              <a:xfrm>
                <a:off x="2305195" y="2547131"/>
                <a:ext cx="855380" cy="493223"/>
              </a:xfrm>
              <a:prstGeom prst="mathMultiply">
                <a:avLst/>
              </a:prstGeom>
              <a:solidFill>
                <a:schemeClr val="accent1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5" name="Multiply 74"/>
              <p:cNvSpPr/>
              <p:nvPr/>
            </p:nvSpPr>
            <p:spPr>
              <a:xfrm>
                <a:off x="4758919" y="2613055"/>
                <a:ext cx="855380" cy="493223"/>
              </a:xfrm>
              <a:prstGeom prst="mathMultiply">
                <a:avLst/>
              </a:prstGeom>
              <a:solidFill>
                <a:schemeClr val="accent1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6" name="Multiply 75"/>
              <p:cNvSpPr/>
              <p:nvPr/>
            </p:nvSpPr>
            <p:spPr>
              <a:xfrm>
                <a:off x="5059951" y="3739539"/>
                <a:ext cx="855380" cy="493223"/>
              </a:xfrm>
              <a:prstGeom prst="mathMultiply">
                <a:avLst/>
              </a:prstGeom>
              <a:solidFill>
                <a:schemeClr val="accent1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7" name="Multiply 76"/>
              <p:cNvSpPr/>
              <p:nvPr/>
            </p:nvSpPr>
            <p:spPr>
              <a:xfrm>
                <a:off x="2357673" y="3821274"/>
                <a:ext cx="855380" cy="493223"/>
              </a:xfrm>
              <a:prstGeom prst="mathMultiply">
                <a:avLst/>
              </a:prstGeom>
              <a:solidFill>
                <a:schemeClr val="accent1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Multiply 77"/>
              <p:cNvSpPr/>
              <p:nvPr/>
            </p:nvSpPr>
            <p:spPr>
              <a:xfrm>
                <a:off x="184708" y="4596676"/>
                <a:ext cx="1476279" cy="1233010"/>
              </a:xfrm>
              <a:prstGeom prst="mathMultiply">
                <a:avLst/>
              </a:prstGeom>
              <a:solidFill>
                <a:schemeClr val="accent1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Multiply 78"/>
              <p:cNvSpPr/>
              <p:nvPr/>
            </p:nvSpPr>
            <p:spPr>
              <a:xfrm>
                <a:off x="1700513" y="4638532"/>
                <a:ext cx="1476279" cy="1233010"/>
              </a:xfrm>
              <a:prstGeom prst="mathMultiply">
                <a:avLst/>
              </a:prstGeom>
              <a:solidFill>
                <a:schemeClr val="accent1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ight Arrow 79"/>
              <p:cNvSpPr/>
              <p:nvPr/>
            </p:nvSpPr>
            <p:spPr>
              <a:xfrm>
                <a:off x="3182598" y="5231933"/>
                <a:ext cx="819247" cy="274488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351864" y="2390149"/>
                <a:ext cx="666215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ASSY</a:t>
                </a: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938337" y="1590735"/>
                <a:ext cx="58257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PQA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938275" y="2637611"/>
                <a:ext cx="58257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MQA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3737317" y="4607789"/>
                <a:ext cx="3674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PE</a:t>
                </a:r>
              </a:p>
            </p:txBody>
          </p:sp>
          <p:pic>
            <p:nvPicPr>
              <p:cNvPr id="86" name="Picture 29" descr="KPC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5994" y="2697404"/>
                <a:ext cx="803359" cy="899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" name="Picture 29" descr="KPC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2391" y="1657313"/>
                <a:ext cx="802736" cy="8986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8" name="Picture 29" descr="KPC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9128" y="2910987"/>
                <a:ext cx="802736" cy="8986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9" name="Picture 29" descr="KPC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38228" y="3737263"/>
                <a:ext cx="802736" cy="8986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0" name="Picture 3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53510" y="1842145"/>
                <a:ext cx="949643" cy="8250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1" name="Multiply 90"/>
              <p:cNvSpPr/>
              <p:nvPr/>
            </p:nvSpPr>
            <p:spPr>
              <a:xfrm>
                <a:off x="7107396" y="1682428"/>
                <a:ext cx="1593216" cy="1144437"/>
              </a:xfrm>
              <a:prstGeom prst="mathMultiply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92" name="Picture 29" descr="KPC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4526" y="3257466"/>
                <a:ext cx="975769" cy="10923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Notched Right Arrow 92"/>
              <p:cNvSpPr/>
              <p:nvPr/>
            </p:nvSpPr>
            <p:spPr>
              <a:xfrm rot="5400000">
                <a:off x="7684776" y="2804655"/>
                <a:ext cx="487112" cy="309010"/>
              </a:xfrm>
              <a:prstGeom prst="notched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7247709" y="4736792"/>
                <a:ext cx="1546668" cy="669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Issue </a:t>
                </a:r>
                <a:r>
                  <a:rPr lang="en-US" sz="14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Check  Approval: by SYSTEM</a:t>
                </a:r>
                <a:endParaRPr lang="en-US" sz="14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4642" y="5118862"/>
              <a:ext cx="2887865" cy="1638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679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85263" y="222936"/>
            <a:ext cx="6172687" cy="437521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Action plan 2021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5263" y="740503"/>
            <a:ext cx="4328429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rebuchet MS" panose="020B0603020202020204" pitchFamily="34" charset="0"/>
              </a:rPr>
              <a:t>Approval document process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91015" y="1650381"/>
            <a:ext cx="1371600" cy="55756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TS ASSY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730114" y="1672682"/>
            <a:ext cx="1371600" cy="55756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TS PCB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989049" y="1672682"/>
            <a:ext cx="1371600" cy="55756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TS PQA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258827" y="1672682"/>
            <a:ext cx="1371600" cy="55756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3 Factory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1025913" y="2432048"/>
            <a:ext cx="501804" cy="602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7971" y="3258321"/>
            <a:ext cx="1937688" cy="26852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</a:t>
            </a: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30m of land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 ASSY </a:t>
            </a: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48h/month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545649" y="3258321"/>
            <a:ext cx="1937688" cy="26852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Reduce paper (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 800sheet/ month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Reduce time to transfer document (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 180min/month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Reduce time scan WSD, save model by model (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6h/month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83327" y="3242470"/>
            <a:ext cx="1937688" cy="26852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PQA (</a:t>
            </a: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36h/month, 1000 sheet paper/month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75783" y="3258320"/>
            <a:ext cx="1937688" cy="26852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estimate 3 Factory 30 Dep't (</a:t>
            </a:r>
            <a:r>
              <a:rPr lang="en-US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1000h/month~5 person workload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Land free</a:t>
            </a:r>
          </a:p>
        </p:txBody>
      </p:sp>
      <p:sp>
        <p:nvSpPr>
          <p:cNvPr id="29" name="Down Arrow 28"/>
          <p:cNvSpPr/>
          <p:nvPr/>
        </p:nvSpPr>
        <p:spPr>
          <a:xfrm>
            <a:off x="3183966" y="2427760"/>
            <a:ext cx="501804" cy="602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5423947" y="2432048"/>
            <a:ext cx="501804" cy="602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7693725" y="2432048"/>
            <a:ext cx="501804" cy="602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/>
              <a:t>Action plan 2021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263" y="740503"/>
            <a:ext cx="3345788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rebuchet MS" panose="020B0603020202020204" pitchFamily="34" charset="0"/>
              </a:rPr>
              <a:t>One part Rate (OPR)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6" y="1700406"/>
            <a:ext cx="3399389" cy="21246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285263" y="1202168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Current flow</a:t>
            </a:r>
            <a:endParaRPr lang="en-US" sz="20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767799" y="1717619"/>
            <a:ext cx="1860234" cy="1659459"/>
            <a:chOff x="3651301" y="785060"/>
            <a:chExt cx="2158823" cy="2169401"/>
          </a:xfrm>
        </p:grpSpPr>
        <p:pic>
          <p:nvPicPr>
            <p:cNvPr id="13" name="Picture 12" descr="URGENT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4838876" y="1445046"/>
              <a:ext cx="767495" cy="4962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14" name="Right Arrow 13"/>
            <p:cNvSpPr/>
            <p:nvPr/>
          </p:nvSpPr>
          <p:spPr>
            <a:xfrm>
              <a:off x="3949770" y="2267432"/>
              <a:ext cx="1860354" cy="687029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Send to canon </a:t>
              </a:r>
              <a:r>
                <a:rPr kumimoji="0" lang="en-US" sz="13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inc</a:t>
              </a: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2" t="4930" r="14730" b="4930"/>
            <a:stretch/>
          </p:blipFill>
          <p:spPr>
            <a:xfrm>
              <a:off x="4144016" y="1442941"/>
              <a:ext cx="490822" cy="47885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16" name="Plus 15"/>
            <p:cNvSpPr/>
            <p:nvPr/>
          </p:nvSpPr>
          <p:spPr>
            <a:xfrm>
              <a:off x="4659107" y="1419087"/>
              <a:ext cx="300544" cy="276763"/>
            </a:xfrm>
            <a:prstGeom prst="mathPlus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651301" y="1028887"/>
              <a:ext cx="2121741" cy="24412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Waiting for combination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ular Callout 17"/>
            <p:cNvSpPr/>
            <p:nvPr/>
          </p:nvSpPr>
          <p:spPr>
            <a:xfrm>
              <a:off x="4020693" y="785060"/>
              <a:ext cx="1223888" cy="213855"/>
            </a:xfrm>
            <a:prstGeom prst="wedge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Muda time</a:t>
              </a:r>
              <a:endParaRPr lang="en-US" sz="1050" dirty="0"/>
            </a:p>
          </p:txBody>
        </p:sp>
      </p:grp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683725"/>
              </p:ext>
            </p:extLst>
          </p:nvPr>
        </p:nvGraphicFramePr>
        <p:xfrm>
          <a:off x="5732830" y="874903"/>
          <a:ext cx="3083915" cy="1921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65404" y="3942739"/>
            <a:ext cx="366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Human download data from syste</a:t>
            </a:r>
            <a:r>
              <a:rPr lang="en-US" b="1" dirty="0">
                <a:solidFill>
                  <a:srgbClr val="002060"/>
                </a:solidFill>
              </a:rPr>
              <a:t>m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85263" y="4312071"/>
            <a:ext cx="8568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29015" y="4402803"/>
            <a:ext cx="240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New Flow FM request</a:t>
            </a:r>
            <a:endParaRPr lang="en-US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Explosion 1 27"/>
          <p:cNvSpPr/>
          <p:nvPr/>
        </p:nvSpPr>
        <p:spPr>
          <a:xfrm>
            <a:off x="194611" y="4955563"/>
            <a:ext cx="4206707" cy="1318455"/>
          </a:xfrm>
          <a:prstGeom prst="irregularSeal1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One click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7427555"/>
              </p:ext>
            </p:extLst>
          </p:nvPr>
        </p:nvGraphicFramePr>
        <p:xfrm>
          <a:off x="4699898" y="4402803"/>
          <a:ext cx="3934216" cy="2245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6479356" y="3043740"/>
            <a:ext cx="2566362" cy="30777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Delay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479635" y="3468917"/>
            <a:ext cx="257613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err="1" smtClean="0"/>
              <a:t>Muda</a:t>
            </a:r>
            <a:r>
              <a:rPr lang="en-US" sz="1400" dirty="0" smtClean="0"/>
              <a:t>, Workload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5019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b="1" i="1" dirty="0"/>
              <a:t>Action plan 2021</a:t>
            </a:r>
            <a:endParaRPr lang="en-US" dirty="0"/>
          </a:p>
        </p:txBody>
      </p:sp>
      <p:cxnSp>
        <p:nvCxnSpPr>
          <p:cNvPr id="5" name="Straight Connector 4" title="callout lines">
            <a:extLst>
              <a:ext uri="{FF2B5EF4-FFF2-40B4-BE49-F238E27FC236}">
                <a16:creationId xmlns:a16="http://schemas.microsoft.com/office/drawing/2014/main" id="{748624D8-A75F-4E91-B76D-0419E48EB017}"/>
              </a:ext>
            </a:extLst>
          </p:cNvPr>
          <p:cNvCxnSpPr>
            <a:cxnSpLocks/>
          </p:cNvCxnSpPr>
          <p:nvPr/>
        </p:nvCxnSpPr>
        <p:spPr>
          <a:xfrm>
            <a:off x="8104082" y="1887282"/>
            <a:ext cx="23206" cy="3961045"/>
          </a:xfrm>
          <a:prstGeom prst="line">
            <a:avLst/>
          </a:prstGeom>
          <a:ln cmpd="sng">
            <a:solidFill>
              <a:schemeClr val="bg1">
                <a:lumMod val="85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-23298" y="1596507"/>
            <a:ext cx="9177430" cy="4756769"/>
            <a:chOff x="-31064" y="724412"/>
            <a:chExt cx="12236573" cy="5580317"/>
          </a:xfrm>
        </p:grpSpPr>
        <p:grpSp>
          <p:nvGrpSpPr>
            <p:cNvPr id="7" name="Group 6" title="Milestone">
              <a:extLst>
                <a:ext uri="{FF2B5EF4-FFF2-40B4-BE49-F238E27FC236}">
                  <a16:creationId xmlns:a16="http://schemas.microsoft.com/office/drawing/2014/main" id="{EF80B100-C6DD-416E-A930-C1B1D3B4E47E}"/>
                </a:ext>
              </a:extLst>
            </p:cNvPr>
            <p:cNvGrpSpPr/>
            <p:nvPr/>
          </p:nvGrpSpPr>
          <p:grpSpPr>
            <a:xfrm>
              <a:off x="10203508" y="724412"/>
              <a:ext cx="1960027" cy="799459"/>
              <a:chOff x="8059639" y="1034359"/>
              <a:chExt cx="1960026" cy="799457"/>
            </a:xfrm>
          </p:grpSpPr>
          <p:grpSp>
            <p:nvGrpSpPr>
              <p:cNvPr id="76" name="Group 75" title="Milestone Text">
                <a:extLst>
                  <a:ext uri="{FF2B5EF4-FFF2-40B4-BE49-F238E27FC236}">
                    <a16:creationId xmlns:a16="http://schemas.microsoft.com/office/drawing/2014/main" id="{2E40B69F-E4C9-4DED-888B-1050168560DD}"/>
                  </a:ext>
                </a:extLst>
              </p:cNvPr>
              <p:cNvGrpSpPr/>
              <p:nvPr/>
            </p:nvGrpSpPr>
            <p:grpSpPr>
              <a:xfrm>
                <a:off x="8692515" y="1092085"/>
                <a:ext cx="1327150" cy="741731"/>
                <a:chOff x="9025073" y="2825146"/>
                <a:chExt cx="1327150" cy="741731"/>
              </a:xfrm>
            </p:grpSpPr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6BE5CCB-4A76-4742-8A19-CAE34808F36D}"/>
                    </a:ext>
                  </a:extLst>
                </p:cNvPr>
                <p:cNvSpPr txBox="1"/>
                <p:nvPr/>
              </p:nvSpPr>
              <p:spPr>
                <a:xfrm>
                  <a:off x="9025073" y="2825146"/>
                  <a:ext cx="1294782" cy="2771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ZA" sz="135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Make robot</a:t>
                  </a:r>
                  <a:endParaRPr lang="en-ZA" sz="135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AFDA4C0-FD56-46BA-A34A-B01849F83277}"/>
                    </a:ext>
                  </a:extLst>
                </p:cNvPr>
                <p:cNvSpPr txBox="1"/>
                <p:nvPr/>
              </p:nvSpPr>
              <p:spPr>
                <a:xfrm>
                  <a:off x="9057441" y="3133603"/>
                  <a:ext cx="1294782" cy="4332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171442" indent="-171442">
                    <a:buFont typeface="+mj-lt"/>
                    <a:buAutoNum type="arabicPeriod"/>
                  </a:pPr>
                  <a:r>
                    <a:rPr lang="en-ZA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Design New robot Apply and Follow test </a:t>
                  </a:r>
                </a:p>
              </p:txBody>
            </p:sp>
          </p:grpSp>
          <p:pic>
            <p:nvPicPr>
              <p:cNvPr id="77" name="Graphic 186" descr="Flag">
                <a:extLst>
                  <a:ext uri="{FF2B5EF4-FFF2-40B4-BE49-F238E27FC236}">
                    <a16:creationId xmlns:a16="http://schemas.microsoft.com/office/drawing/2014/main" id="{1F84156B-17D0-4E53-9AB1-A6E7C900DF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rcRect l="33525" t="18748" r="17129" b="44918"/>
              <a:stretch/>
            </p:blipFill>
            <p:spPr>
              <a:xfrm flipH="1">
                <a:off x="8059639" y="1034359"/>
                <a:ext cx="573660" cy="422383"/>
              </a:xfrm>
              <a:prstGeom prst="rect">
                <a:avLst/>
              </a:prstGeom>
            </p:spPr>
          </p:pic>
          <p:pic>
            <p:nvPicPr>
              <p:cNvPr id="78" name="Graphic 40" descr="Icon Checked">
                <a:extLst>
                  <a:ext uri="{FF2B5EF4-FFF2-40B4-BE49-F238E27FC236}">
                    <a16:creationId xmlns:a16="http://schemas.microsoft.com/office/drawing/2014/main" id="{44C74043-5524-4C73-B3E6-8148E630A6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rcRect l="20199" t="23238" r="22077" b="24597"/>
              <a:stretch/>
            </p:blipFill>
            <p:spPr>
              <a:xfrm>
                <a:off x="8264749" y="1086592"/>
                <a:ext cx="371215" cy="335466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-31064" y="1794413"/>
              <a:ext cx="10826987" cy="4451455"/>
              <a:chOff x="551560" y="1794413"/>
              <a:chExt cx="10826987" cy="4752310"/>
            </a:xfrm>
          </p:grpSpPr>
          <p:grpSp>
            <p:nvGrpSpPr>
              <p:cNvPr id="10" name="Group 9" descr="Year 1">
                <a:extLst>
                  <a:ext uri="{FF2B5EF4-FFF2-40B4-BE49-F238E27FC236}">
                    <a16:creationId xmlns:a16="http://schemas.microsoft.com/office/drawing/2014/main" id="{5D2F3933-9B72-4828-BCB7-541ECBDEFC11}"/>
                  </a:ext>
                </a:extLst>
              </p:cNvPr>
              <p:cNvGrpSpPr/>
              <p:nvPr/>
            </p:nvGrpSpPr>
            <p:grpSpPr>
              <a:xfrm>
                <a:off x="1074381" y="5778006"/>
                <a:ext cx="2646134" cy="768126"/>
                <a:chOff x="1074381" y="5778006"/>
                <a:chExt cx="2646134" cy="768126"/>
              </a:xfrm>
            </p:grpSpPr>
            <p:cxnSp>
              <p:nvCxnSpPr>
                <p:cNvPr id="66" name="Straight Connector 65" title="q lines">
                  <a:extLst>
                    <a:ext uri="{FF2B5EF4-FFF2-40B4-BE49-F238E27FC236}">
                      <a16:creationId xmlns:a16="http://schemas.microsoft.com/office/drawing/2014/main" id="{095D6F0B-DF34-40DB-AB6A-1DF127E269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75056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 title="q lines">
                  <a:extLst>
                    <a:ext uri="{FF2B5EF4-FFF2-40B4-BE49-F238E27FC236}">
                      <a16:creationId xmlns:a16="http://schemas.microsoft.com/office/drawing/2014/main" id="{4B8B0E64-F638-410E-B55B-23FF670F97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22338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 title="q lines">
                  <a:extLst>
                    <a:ext uri="{FF2B5EF4-FFF2-40B4-BE49-F238E27FC236}">
                      <a16:creationId xmlns:a16="http://schemas.microsoft.com/office/drawing/2014/main" id="{35C4D3D7-7424-4459-8D25-38F63FBA31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27774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Rectangle: Rounded Corners 1" title="Year Bar">
                  <a:extLst>
                    <a:ext uri="{FF2B5EF4-FFF2-40B4-BE49-F238E27FC236}">
                      <a16:creationId xmlns:a16="http://schemas.microsoft.com/office/drawing/2014/main" id="{64E02AE9-6B6C-4B9C-ABBB-1E374B6CA82E}"/>
                    </a:ext>
                  </a:extLst>
                </p:cNvPr>
                <p:cNvSpPr/>
                <p:nvPr/>
              </p:nvSpPr>
              <p:spPr>
                <a:xfrm>
                  <a:off x="1147186" y="6381273"/>
                  <a:ext cx="2573329" cy="164859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E8CE979-A9B5-418A-BC22-CF6E42776816}"/>
                    </a:ext>
                  </a:extLst>
                </p:cNvPr>
                <p:cNvSpPr txBox="1"/>
                <p:nvPr/>
              </p:nvSpPr>
              <p:spPr>
                <a:xfrm>
                  <a:off x="1074381" y="6102356"/>
                  <a:ext cx="216000" cy="14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ZA" sz="751" b="1" dirty="0">
                      <a:solidFill>
                        <a:schemeClr val="bg1"/>
                      </a:solidFill>
                    </a:rPr>
                    <a:t>Q1</a:t>
                  </a:r>
                  <a:endParaRPr lang="en-ZA" sz="75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DF41A29-164B-42EC-9F68-19D2E3AEC527}"/>
                    </a:ext>
                  </a:extLst>
                </p:cNvPr>
                <p:cNvSpPr txBox="1"/>
                <p:nvPr/>
              </p:nvSpPr>
              <p:spPr>
                <a:xfrm>
                  <a:off x="1721831" y="6102356"/>
                  <a:ext cx="216000" cy="14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ZA" sz="751" b="1" dirty="0">
                      <a:solidFill>
                        <a:schemeClr val="bg1"/>
                      </a:solidFill>
                    </a:rPr>
                    <a:t>Q2</a:t>
                  </a:r>
                  <a:endParaRPr lang="en-ZA" sz="75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162BA43-FD37-4686-8437-28F117A90A25}"/>
                    </a:ext>
                  </a:extLst>
                </p:cNvPr>
                <p:cNvSpPr txBox="1"/>
                <p:nvPr/>
              </p:nvSpPr>
              <p:spPr>
                <a:xfrm>
                  <a:off x="2369281" y="6102356"/>
                  <a:ext cx="216000" cy="14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ZA" sz="751" b="1" dirty="0">
                      <a:solidFill>
                        <a:schemeClr val="bg1"/>
                      </a:solidFill>
                    </a:rPr>
                    <a:t>Q3</a:t>
                  </a:r>
                  <a:endParaRPr lang="en-ZA" sz="75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717FE78-5079-4505-AEB2-D90CAE956F0A}"/>
                    </a:ext>
                  </a:extLst>
                </p:cNvPr>
                <p:cNvSpPr txBox="1"/>
                <p:nvPr/>
              </p:nvSpPr>
              <p:spPr>
                <a:xfrm>
                  <a:off x="3016731" y="6102356"/>
                  <a:ext cx="216000" cy="14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ZA" sz="751" b="1" dirty="0">
                      <a:solidFill>
                        <a:schemeClr val="bg1"/>
                      </a:solidFill>
                    </a:rPr>
                    <a:t>Q4</a:t>
                  </a:r>
                  <a:endParaRPr lang="en-ZA" sz="75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5" name="Straight Connector 74" title="q lines">
                  <a:extLst>
                    <a:ext uri="{FF2B5EF4-FFF2-40B4-BE49-F238E27FC236}">
                      <a16:creationId xmlns:a16="http://schemas.microsoft.com/office/drawing/2014/main" id="{6016E7CE-6835-4BB0-AABB-1CAEE51E87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0492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Straight Connector 10" title="callout lines">
                <a:extLst>
                  <a:ext uri="{FF2B5EF4-FFF2-40B4-BE49-F238E27FC236}">
                    <a16:creationId xmlns:a16="http://schemas.microsoft.com/office/drawing/2014/main" id="{58C06FCD-B8D5-441F-8E12-DDC26E69D2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0492" y="4937760"/>
                <a:ext cx="0" cy="1005717"/>
              </a:xfrm>
              <a:prstGeom prst="line">
                <a:avLst/>
              </a:prstGeom>
              <a:ln cmpd="sng"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Group 11" descr="Year 2">
                <a:extLst>
                  <a:ext uri="{FF2B5EF4-FFF2-40B4-BE49-F238E27FC236}">
                    <a16:creationId xmlns:a16="http://schemas.microsoft.com/office/drawing/2014/main" id="{B77D3ADC-4691-423D-B968-599D539C51C4}"/>
                  </a:ext>
                </a:extLst>
              </p:cNvPr>
              <p:cNvGrpSpPr/>
              <p:nvPr/>
            </p:nvGrpSpPr>
            <p:grpSpPr>
              <a:xfrm>
                <a:off x="3664181" y="5778006"/>
                <a:ext cx="2660227" cy="768717"/>
                <a:chOff x="3664181" y="5778006"/>
                <a:chExt cx="2660227" cy="768717"/>
              </a:xfrm>
            </p:grpSpPr>
            <p:cxnSp>
              <p:nvCxnSpPr>
                <p:cNvPr id="56" name="Straight Connector 55" title="q lines">
                  <a:extLst>
                    <a:ext uri="{FF2B5EF4-FFF2-40B4-BE49-F238E27FC236}">
                      <a16:creationId xmlns:a16="http://schemas.microsoft.com/office/drawing/2014/main" id="{8CEE23F6-603B-4DB5-A968-8F086AA2AF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6902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 title="q lines">
                  <a:extLst>
                    <a:ext uri="{FF2B5EF4-FFF2-40B4-BE49-F238E27FC236}">
                      <a16:creationId xmlns:a16="http://schemas.microsoft.com/office/drawing/2014/main" id="{B0EC7A32-A13D-40FD-8FCB-9A2616556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4184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 title="q lines">
                  <a:extLst>
                    <a:ext uri="{FF2B5EF4-FFF2-40B4-BE49-F238E27FC236}">
                      <a16:creationId xmlns:a16="http://schemas.microsoft.com/office/drawing/2014/main" id="{662638A0-3098-431F-BE5E-612EF4623E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11466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Rectangle: Rounded Corners 188" title="Year Bar">
                  <a:extLst>
                    <a:ext uri="{FF2B5EF4-FFF2-40B4-BE49-F238E27FC236}">
                      <a16:creationId xmlns:a16="http://schemas.microsoft.com/office/drawing/2014/main" id="{4216F653-445A-48AE-9E7F-2BCB19F1649E}"/>
                    </a:ext>
                  </a:extLst>
                </p:cNvPr>
                <p:cNvSpPr/>
                <p:nvPr/>
              </p:nvSpPr>
              <p:spPr>
                <a:xfrm>
                  <a:off x="3751079" y="6381864"/>
                  <a:ext cx="2573329" cy="16485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 dirty="0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16E8E00-CDAC-4884-B354-EEC46B99951A}"/>
                    </a:ext>
                  </a:extLst>
                </p:cNvPr>
                <p:cNvSpPr txBox="1"/>
                <p:nvPr/>
              </p:nvSpPr>
              <p:spPr>
                <a:xfrm>
                  <a:off x="3664181" y="6102356"/>
                  <a:ext cx="216000" cy="14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ZA" sz="751" b="1" dirty="0">
                      <a:solidFill>
                        <a:schemeClr val="bg1"/>
                      </a:solidFill>
                    </a:rPr>
                    <a:t>Q1</a:t>
                  </a:r>
                  <a:endParaRPr lang="en-ZA" sz="75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9123C15-08DD-4459-98C8-FB1D88A48434}"/>
                    </a:ext>
                  </a:extLst>
                </p:cNvPr>
                <p:cNvSpPr txBox="1"/>
                <p:nvPr/>
              </p:nvSpPr>
              <p:spPr>
                <a:xfrm>
                  <a:off x="4311631" y="6102356"/>
                  <a:ext cx="216000" cy="14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ZA" sz="751" b="1" dirty="0">
                      <a:solidFill>
                        <a:schemeClr val="bg1"/>
                      </a:solidFill>
                    </a:rPr>
                    <a:t>Q2</a:t>
                  </a:r>
                  <a:endParaRPr lang="en-ZA" sz="75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02C22D6-E9B8-49C2-813B-3220EF5976F5}"/>
                    </a:ext>
                  </a:extLst>
                </p:cNvPr>
                <p:cNvSpPr txBox="1"/>
                <p:nvPr/>
              </p:nvSpPr>
              <p:spPr>
                <a:xfrm>
                  <a:off x="4959081" y="6102356"/>
                  <a:ext cx="216000" cy="14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ZA" sz="751" b="1" dirty="0">
                      <a:solidFill>
                        <a:schemeClr val="bg1"/>
                      </a:solidFill>
                    </a:rPr>
                    <a:t>Q3</a:t>
                  </a:r>
                  <a:endParaRPr lang="en-ZA" sz="75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1DFD606-8479-465C-B5A5-ACC2FD6A05AD}"/>
                    </a:ext>
                  </a:extLst>
                </p:cNvPr>
                <p:cNvSpPr txBox="1"/>
                <p:nvPr/>
              </p:nvSpPr>
              <p:spPr>
                <a:xfrm>
                  <a:off x="5606531" y="6102356"/>
                  <a:ext cx="216000" cy="14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ZA" sz="751" b="1" dirty="0">
                      <a:solidFill>
                        <a:schemeClr val="bg1"/>
                      </a:solidFill>
                    </a:rPr>
                    <a:t>Q4</a:t>
                  </a:r>
                  <a:endParaRPr lang="en-ZA" sz="75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5" name="Straight Connector 64" title="q lines">
                  <a:extLst>
                    <a:ext uri="{FF2B5EF4-FFF2-40B4-BE49-F238E27FC236}">
                      <a16:creationId xmlns:a16="http://schemas.microsoft.com/office/drawing/2014/main" id="{5C8E95F6-C78E-4027-9F74-5B2D4ABF6B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69620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" name="Straight Connector 12" title="callout lines">
                <a:extLst>
                  <a:ext uri="{FF2B5EF4-FFF2-40B4-BE49-F238E27FC236}">
                    <a16:creationId xmlns:a16="http://schemas.microsoft.com/office/drawing/2014/main" id="{BDE716C9-4F7D-4C14-9DD7-E104B8688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9620" y="4127088"/>
                <a:ext cx="10477" cy="1820920"/>
              </a:xfrm>
              <a:prstGeom prst="line">
                <a:avLst/>
              </a:prstGeom>
              <a:ln cmpd="sng"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 descr="Year 3&#10;">
                <a:extLst>
                  <a:ext uri="{FF2B5EF4-FFF2-40B4-BE49-F238E27FC236}">
                    <a16:creationId xmlns:a16="http://schemas.microsoft.com/office/drawing/2014/main" id="{CEE15DC0-A896-4EAF-85E8-9DC9DB979B84}"/>
                  </a:ext>
                </a:extLst>
              </p:cNvPr>
              <p:cNvGrpSpPr/>
              <p:nvPr/>
            </p:nvGrpSpPr>
            <p:grpSpPr>
              <a:xfrm>
                <a:off x="6253981" y="5778006"/>
                <a:ext cx="2674321" cy="762060"/>
                <a:chOff x="6253981" y="5778006"/>
                <a:chExt cx="2674321" cy="762060"/>
              </a:xfrm>
            </p:grpSpPr>
            <p:cxnSp>
              <p:nvCxnSpPr>
                <p:cNvPr id="49" name="Straight Connector 48" title="q lines">
                  <a:extLst>
                    <a:ext uri="{FF2B5EF4-FFF2-40B4-BE49-F238E27FC236}">
                      <a16:creationId xmlns:a16="http://schemas.microsoft.com/office/drawing/2014/main" id="{1B503BE8-868F-4660-8AFA-BE353AB48B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00594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 title="q lines">
                  <a:extLst>
                    <a:ext uri="{FF2B5EF4-FFF2-40B4-BE49-F238E27FC236}">
                      <a16:creationId xmlns:a16="http://schemas.microsoft.com/office/drawing/2014/main" id="{AB0F6D18-7A1E-4D91-B120-E2079E0DA1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6030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: Rounded Corners 189" title="Year Bar">
                  <a:extLst>
                    <a:ext uri="{FF2B5EF4-FFF2-40B4-BE49-F238E27FC236}">
                      <a16:creationId xmlns:a16="http://schemas.microsoft.com/office/drawing/2014/main" id="{A39C3188-7311-466A-8363-02881CE1722D}"/>
                    </a:ext>
                  </a:extLst>
                </p:cNvPr>
                <p:cNvSpPr/>
                <p:nvPr/>
              </p:nvSpPr>
              <p:spPr>
                <a:xfrm>
                  <a:off x="6354973" y="6375207"/>
                  <a:ext cx="2573329" cy="16485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 dirty="0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6EAD50A-0933-4C9C-95E6-08A076B32041}"/>
                    </a:ext>
                  </a:extLst>
                </p:cNvPr>
                <p:cNvSpPr txBox="1"/>
                <p:nvPr/>
              </p:nvSpPr>
              <p:spPr>
                <a:xfrm>
                  <a:off x="6253981" y="6102356"/>
                  <a:ext cx="216000" cy="14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ZA" sz="751" b="1" dirty="0">
                      <a:solidFill>
                        <a:schemeClr val="bg1"/>
                      </a:solidFill>
                    </a:rPr>
                    <a:t>Q1</a:t>
                  </a:r>
                  <a:endParaRPr lang="en-ZA" sz="75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4" name="Straight Connector 53" title="q lines">
                  <a:extLst>
                    <a:ext uri="{FF2B5EF4-FFF2-40B4-BE49-F238E27FC236}">
                      <a16:creationId xmlns:a16="http://schemas.microsoft.com/office/drawing/2014/main" id="{4DA2396D-B4BC-4F88-8123-D131FA8D90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748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 title="q lines">
                  <a:extLst>
                    <a:ext uri="{FF2B5EF4-FFF2-40B4-BE49-F238E27FC236}">
                      <a16:creationId xmlns:a16="http://schemas.microsoft.com/office/drawing/2014/main" id="{9BE12822-D1FA-4F04-BA60-04815B2B1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53312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 title="callout lines">
                <a:extLst>
                  <a:ext uri="{FF2B5EF4-FFF2-40B4-BE49-F238E27FC236}">
                    <a16:creationId xmlns:a16="http://schemas.microsoft.com/office/drawing/2014/main" id="{975C6F4D-FEC6-41F0-80BD-1FBB84859C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58749" y="3054158"/>
                <a:ext cx="5240" cy="2893850"/>
              </a:xfrm>
              <a:prstGeom prst="line">
                <a:avLst/>
              </a:prstGeom>
              <a:ln cmpd="sng"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/>
              <p:cNvGrpSpPr/>
              <p:nvPr/>
            </p:nvGrpSpPr>
            <p:grpSpPr>
              <a:xfrm>
                <a:off x="5766831" y="2692915"/>
                <a:ext cx="3139423" cy="2859740"/>
                <a:chOff x="5815383" y="1932267"/>
                <a:chExt cx="3139423" cy="2859740"/>
              </a:xfrm>
            </p:grpSpPr>
            <p:grpSp>
              <p:nvGrpSpPr>
                <p:cNvPr id="44" name="Group 43" title="Milestone Text">
                  <a:extLst>
                    <a:ext uri="{FF2B5EF4-FFF2-40B4-BE49-F238E27FC236}">
                      <a16:creationId xmlns:a16="http://schemas.microsoft.com/office/drawing/2014/main" id="{9C021FC8-E21C-449A-BF58-8B0A19ABB84F}"/>
                    </a:ext>
                  </a:extLst>
                </p:cNvPr>
                <p:cNvGrpSpPr/>
                <p:nvPr/>
              </p:nvGrpSpPr>
              <p:grpSpPr>
                <a:xfrm>
                  <a:off x="6442467" y="2016576"/>
                  <a:ext cx="2512339" cy="2775431"/>
                  <a:chOff x="2110555" y="2453489"/>
                  <a:chExt cx="2512339" cy="2775431"/>
                </a:xfrm>
              </p:grpSpPr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80DC6BE6-5DF7-410B-BE5E-F673AF7AE5AE}"/>
                      </a:ext>
                    </a:extLst>
                  </p:cNvPr>
                  <p:cNvSpPr txBox="1"/>
                  <p:nvPr/>
                </p:nvSpPr>
                <p:spPr>
                  <a:xfrm>
                    <a:off x="2119886" y="2453489"/>
                    <a:ext cx="1294782" cy="26982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ZA"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Level 2</a:t>
                    </a:r>
                    <a:endParaRPr lang="en-ZA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DEFCEAC-68C1-40F1-9B35-3772D46BCCEF}"/>
                      </a:ext>
                    </a:extLst>
                  </p:cNvPr>
                  <p:cNvSpPr txBox="1"/>
                  <p:nvPr/>
                </p:nvSpPr>
                <p:spPr>
                  <a:xfrm>
                    <a:off x="2110555" y="2761943"/>
                    <a:ext cx="2512339" cy="24669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171442" indent="-171442">
                      <a:buFont typeface="+mj-lt"/>
                      <a:buAutoNum type="arabicPeriod"/>
                    </a:pPr>
                    <a:r>
                      <a:rPr lang="en-US" sz="800"/>
                      <a:t>Deploy and trigger a process</a:t>
                    </a:r>
                  </a:p>
                  <a:p>
                    <a:pPr marL="171442" indent="-171442">
                      <a:buFont typeface="+mj-lt"/>
                      <a:buAutoNum type="arabicPeriod"/>
                    </a:pPr>
                    <a:r>
                      <a:rPr lang="en-US" sz="800"/>
                      <a:t>Publish a UiPath workflow</a:t>
                    </a:r>
                  </a:p>
                  <a:p>
                    <a:pPr marL="171442" indent="-171442">
                      <a:buFont typeface="+mj-lt"/>
                      <a:buAutoNum type="arabicPeriod"/>
                    </a:pPr>
                    <a:r>
                      <a:rPr lang="en-US" sz="800"/>
                      <a:t>Create an environment</a:t>
                    </a:r>
                  </a:p>
                  <a:p>
                    <a:pPr marL="171442" indent="-171442">
                      <a:buFont typeface="+mj-lt"/>
                      <a:buAutoNum type="arabicPeriod"/>
                    </a:pPr>
                    <a:r>
                      <a:rPr lang="en-US" sz="800"/>
                      <a:t>Job queue works, handling pending jobs, canceling and terminating jobs</a:t>
                    </a:r>
                  </a:p>
                  <a:p>
                    <a:pPr marL="171442" indent="-171442">
                      <a:buFont typeface="+mj-lt"/>
                      <a:buAutoNum type="arabicPeriod"/>
                    </a:pPr>
                    <a:r>
                      <a:rPr lang="en-US" sz="800"/>
                      <a:t>Schedule jobs</a:t>
                    </a:r>
                  </a:p>
                  <a:p>
                    <a:pPr marL="171442" indent="-171442">
                      <a:buFont typeface="+mj-lt"/>
                      <a:buAutoNum type="arabicPeriod"/>
                    </a:pPr>
                    <a:r>
                      <a:rPr lang="en-US" sz="800"/>
                      <a:t>Monitor of all Robots registered to the Orchestrator</a:t>
                    </a:r>
                  </a:p>
                  <a:p>
                    <a:pPr marL="171442" indent="-171442">
                      <a:buFont typeface="+mj-lt"/>
                      <a:buAutoNum type="arabicPeriod"/>
                    </a:pPr>
                    <a:r>
                      <a:rPr lang="en-US" sz="800"/>
                      <a:t>Levels of error messages are communicated</a:t>
                    </a:r>
                  </a:p>
                  <a:p>
                    <a:pPr marL="171442" indent="-171442">
                      <a:buFont typeface="+mj-lt"/>
                      <a:buAutoNum type="arabicPeriod"/>
                    </a:pPr>
                    <a:r>
                      <a:rPr lang="en-US" sz="800"/>
                      <a:t>UiPath Orchestrator Assets?</a:t>
                    </a:r>
                  </a:p>
                  <a:p>
                    <a:pPr marL="171442" indent="-171442">
                      <a:buFont typeface="+mj-lt"/>
                      <a:buAutoNum type="arabicPeriod"/>
                    </a:pPr>
                    <a:r>
                      <a:rPr lang="en-US" sz="800"/>
                      <a:t>Store credentials in the Orchestrator</a:t>
                    </a:r>
                  </a:p>
                  <a:p>
                    <a:pPr marL="171442" indent="-171442">
                      <a:buFont typeface="+mj-lt"/>
                      <a:buAutoNum type="arabicPeriod"/>
                    </a:pPr>
                    <a:r>
                      <a:rPr lang="en-US" sz="800"/>
                      <a:t>Use queues to work with lists of items that are handled by multiple Robots</a:t>
                    </a:r>
                  </a:p>
                  <a:p>
                    <a:pPr marL="171442" indent="-171442">
                      <a:buFont typeface="+mj-lt"/>
                      <a:buAutoNum type="arabicPeriod"/>
                    </a:pPr>
                    <a:r>
                      <a:rPr lang="en-US" sz="800"/>
                      <a:t>Add items to queues and how to get transaction items</a:t>
                    </a:r>
                    <a:endParaRPr lang="en-ZA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45" name="Graphic 201" title="Milestone Flag">
                  <a:extLst>
                    <a:ext uri="{FF2B5EF4-FFF2-40B4-BE49-F238E27FC236}">
                      <a16:creationId xmlns:a16="http://schemas.microsoft.com/office/drawing/2014/main" id="{347C8125-CF6B-45E2-9570-6B05979E8D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  <a:srcRect l="33525" t="18748" r="17129" b="44918"/>
                <a:stretch/>
              </p:blipFill>
              <p:spPr>
                <a:xfrm flipH="1">
                  <a:off x="5815383" y="1932267"/>
                  <a:ext cx="573660" cy="422383"/>
                </a:xfrm>
                <a:prstGeom prst="rect">
                  <a:avLst/>
                </a:prstGeom>
              </p:spPr>
            </p:pic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0E2D369F-E989-4CE7-BFD8-515126BA2C6B}"/>
                    </a:ext>
                  </a:extLst>
                </p:cNvPr>
                <p:cNvSpPr/>
                <p:nvPr/>
              </p:nvSpPr>
              <p:spPr>
                <a:xfrm>
                  <a:off x="6021756" y="2016511"/>
                  <a:ext cx="408660" cy="3285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ZA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03</a:t>
                  </a:r>
                </a:p>
              </p:txBody>
            </p:sp>
          </p:grpSp>
          <p:grpSp>
            <p:nvGrpSpPr>
              <p:cNvPr id="17" name="Group 16" descr="Year 4">
                <a:extLst>
                  <a:ext uri="{FF2B5EF4-FFF2-40B4-BE49-F238E27FC236}">
                    <a16:creationId xmlns:a16="http://schemas.microsoft.com/office/drawing/2014/main" id="{3918C8B4-69B8-499D-A277-18AE7198594A}"/>
                  </a:ext>
                </a:extLst>
              </p:cNvPr>
              <p:cNvGrpSpPr/>
              <p:nvPr/>
            </p:nvGrpSpPr>
            <p:grpSpPr>
              <a:xfrm>
                <a:off x="8947876" y="5778006"/>
                <a:ext cx="2430671" cy="762651"/>
                <a:chOff x="8947876" y="5778006"/>
                <a:chExt cx="2430671" cy="762651"/>
              </a:xfrm>
            </p:grpSpPr>
            <p:cxnSp>
              <p:nvCxnSpPr>
                <p:cNvPr id="36" name="Straight Connector 35" title="q lines">
                  <a:extLst>
                    <a:ext uri="{FF2B5EF4-FFF2-40B4-BE49-F238E27FC236}">
                      <a16:creationId xmlns:a16="http://schemas.microsoft.com/office/drawing/2014/main" id="{8E9F4AD8-209B-4EEC-A9BA-70788AD0F9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89715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 title="q lines">
                  <a:extLst>
                    <a:ext uri="{FF2B5EF4-FFF2-40B4-BE49-F238E27FC236}">
                      <a16:creationId xmlns:a16="http://schemas.microsoft.com/office/drawing/2014/main" id="{50ED100A-CA03-4917-8145-C5BDF28B15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95158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Rectangle: Rounded Corners 190" title="Year Bar">
                  <a:extLst>
                    <a:ext uri="{FF2B5EF4-FFF2-40B4-BE49-F238E27FC236}">
                      <a16:creationId xmlns:a16="http://schemas.microsoft.com/office/drawing/2014/main" id="{45AC82F1-31F7-4BDE-BF7C-2E9A090107E7}"/>
                    </a:ext>
                  </a:extLst>
                </p:cNvPr>
                <p:cNvSpPr/>
                <p:nvPr/>
              </p:nvSpPr>
              <p:spPr>
                <a:xfrm>
                  <a:off x="8958866" y="6375207"/>
                  <a:ext cx="2419681" cy="1654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F2B6738-A856-4DBF-B465-BC5964B0D7BC}"/>
                    </a:ext>
                  </a:extLst>
                </p:cNvPr>
                <p:cNvSpPr txBox="1"/>
                <p:nvPr/>
              </p:nvSpPr>
              <p:spPr>
                <a:xfrm>
                  <a:off x="10138681" y="6102356"/>
                  <a:ext cx="216000" cy="14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ZA" sz="751" b="1" dirty="0">
                      <a:solidFill>
                        <a:schemeClr val="bg1"/>
                      </a:solidFill>
                    </a:rPr>
                    <a:t>Q3</a:t>
                  </a:r>
                  <a:endParaRPr lang="en-ZA" sz="75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41D233-C1E8-47A4-83C7-CEDB158017C3}"/>
                    </a:ext>
                  </a:extLst>
                </p:cNvPr>
                <p:cNvSpPr txBox="1"/>
                <p:nvPr/>
              </p:nvSpPr>
              <p:spPr>
                <a:xfrm>
                  <a:off x="10786131" y="6102356"/>
                  <a:ext cx="216000" cy="14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ZA" sz="751" b="1" dirty="0">
                      <a:solidFill>
                        <a:schemeClr val="bg1"/>
                      </a:solidFill>
                    </a:rPr>
                    <a:t>Q4</a:t>
                  </a:r>
                  <a:endParaRPr lang="en-ZA" sz="75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41" name="Straight Connector 40" title="q lines">
                  <a:extLst>
                    <a:ext uri="{FF2B5EF4-FFF2-40B4-BE49-F238E27FC236}">
                      <a16:creationId xmlns:a16="http://schemas.microsoft.com/office/drawing/2014/main" id="{B2F5D208-76CB-4E99-B318-4CFFE5BAB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7876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 title="q lines">
                  <a:extLst>
                    <a:ext uri="{FF2B5EF4-FFF2-40B4-BE49-F238E27FC236}">
                      <a16:creationId xmlns:a16="http://schemas.microsoft.com/office/drawing/2014/main" id="{B7494A14-757D-4771-B974-AF9C4A42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42440" y="5778006"/>
                  <a:ext cx="0" cy="165471"/>
                </a:xfrm>
                <a:prstGeom prst="line">
                  <a:avLst/>
                </a:prstGeom>
                <a:ln cmpd="sng">
                  <a:solidFill>
                    <a:schemeClr val="bg1">
                      <a:lumMod val="85000"/>
                    </a:schemeClr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Connector 17" title="callout lines">
                <a:extLst>
                  <a:ext uri="{FF2B5EF4-FFF2-40B4-BE49-F238E27FC236}">
                    <a16:creationId xmlns:a16="http://schemas.microsoft.com/office/drawing/2014/main" id="{748624D8-A75F-4E91-B76D-0419E48EB0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7876" y="2166544"/>
                <a:ext cx="0" cy="3781464"/>
              </a:xfrm>
              <a:prstGeom prst="line">
                <a:avLst/>
              </a:prstGeom>
              <a:ln cmpd="sng"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 title="Milestone">
                <a:extLst>
                  <a:ext uri="{FF2B5EF4-FFF2-40B4-BE49-F238E27FC236}">
                    <a16:creationId xmlns:a16="http://schemas.microsoft.com/office/drawing/2014/main" id="{2A88F9CD-42D2-4C63-8F04-F26A9F3B40C6}"/>
                  </a:ext>
                </a:extLst>
              </p:cNvPr>
              <p:cNvGrpSpPr/>
              <p:nvPr/>
            </p:nvGrpSpPr>
            <p:grpSpPr>
              <a:xfrm>
                <a:off x="8300594" y="1794413"/>
                <a:ext cx="3009979" cy="2253820"/>
                <a:chOff x="9101703" y="2299707"/>
                <a:chExt cx="3009979" cy="225382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00C099A-E5BD-41FF-8EC5-D4F9E8C3CD9B}"/>
                    </a:ext>
                  </a:extLst>
                </p:cNvPr>
                <p:cNvSpPr txBox="1"/>
                <p:nvPr/>
              </p:nvSpPr>
              <p:spPr>
                <a:xfrm>
                  <a:off x="9780851" y="2394839"/>
                  <a:ext cx="1294780" cy="2698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ZA" sz="14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Level 3</a:t>
                  </a:r>
                  <a:endParaRPr lang="en-ZA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7AFE461-6F01-41C3-9DDA-FCDA0E9D52CF}"/>
                    </a:ext>
                  </a:extLst>
                </p:cNvPr>
                <p:cNvSpPr txBox="1"/>
                <p:nvPr/>
              </p:nvSpPr>
              <p:spPr>
                <a:xfrm>
                  <a:off x="9775894" y="2703294"/>
                  <a:ext cx="2335788" cy="18502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800" dirty="0"/>
                    <a:t>Introduction to </a:t>
                  </a:r>
                  <a:r>
                    <a:rPr lang="en-US" sz="800" dirty="0" err="1"/>
                    <a:t>UiPAth</a:t>
                  </a:r>
                  <a:r>
                    <a:rPr lang="en-US" sz="800" dirty="0"/>
                    <a:t> </a:t>
                  </a:r>
                  <a:r>
                    <a:rPr lang="en-US" sz="800" dirty="0" err="1" smtClean="0"/>
                    <a:t>REFramework</a:t>
                  </a:r>
                  <a:endParaRPr lang="en-US" sz="800" dirty="0" smtClean="0"/>
                </a:p>
                <a:p>
                  <a:pPr marL="628642" lvl="1" indent="-171442">
                    <a:buFont typeface="+mj-lt"/>
                    <a:buAutoNum type="arabicPeriod"/>
                  </a:pPr>
                  <a:endParaRPr lang="en-US" sz="800" dirty="0"/>
                </a:p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800" dirty="0" smtClean="0"/>
                    <a:t>Design robot: </a:t>
                  </a:r>
                  <a:r>
                    <a:rPr lang="en-US" sz="800" b="1" dirty="0" smtClean="0">
                      <a:solidFill>
                        <a:srgbClr val="3333FF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Order </a:t>
                  </a:r>
                  <a:r>
                    <a:rPr lang="en-US" sz="800" b="1" dirty="0">
                      <a:solidFill>
                        <a:srgbClr val="3333FF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part from Thang </a:t>
                  </a:r>
                  <a:r>
                    <a:rPr lang="en-US" sz="800" b="1" dirty="0" smtClean="0">
                      <a:solidFill>
                        <a:srgbClr val="3333FF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Long</a:t>
                  </a:r>
                </a:p>
                <a:p>
                  <a:pPr marL="171442" indent="-171442">
                    <a:buFont typeface="+mj-lt"/>
                    <a:buAutoNum type="arabicPeriod"/>
                  </a:pPr>
                  <a:endParaRPr lang="en-US" sz="800" b="1" dirty="0">
                    <a:solidFill>
                      <a:srgbClr val="3333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800" dirty="0"/>
                    <a:t>Design </a:t>
                  </a:r>
                  <a:r>
                    <a:rPr lang="en-US" sz="800" dirty="0" smtClean="0"/>
                    <a:t>robot: </a:t>
                  </a:r>
                  <a:r>
                    <a:rPr lang="en-US" sz="800" b="1" dirty="0">
                      <a:solidFill>
                        <a:srgbClr val="3333FF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UPDATE PURCHASE </a:t>
                  </a:r>
                  <a:r>
                    <a:rPr lang="en-US" sz="800" b="1" dirty="0" smtClean="0">
                      <a:solidFill>
                        <a:srgbClr val="3333FF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REPUEST</a:t>
                  </a:r>
                </a:p>
                <a:p>
                  <a:pPr marL="171442" indent="-171442">
                    <a:buFont typeface="+mj-lt"/>
                    <a:buAutoNum type="arabicPeriod"/>
                  </a:pPr>
                  <a:endParaRPr lang="en-US" sz="800" dirty="0"/>
                </a:p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800" dirty="0"/>
                    <a:t>Design </a:t>
                  </a:r>
                  <a:r>
                    <a:rPr lang="en-US" sz="800" dirty="0" smtClean="0"/>
                    <a:t>robot: </a:t>
                  </a:r>
                  <a:r>
                    <a:rPr lang="en-US" sz="800" b="1" dirty="0">
                      <a:solidFill>
                        <a:srgbClr val="3333FF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Download quantity up paper file</a:t>
                  </a:r>
                  <a:endParaRPr lang="en-US" sz="800" b="1" dirty="0" smtClean="0">
                    <a:solidFill>
                      <a:srgbClr val="3333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  <a:p>
                  <a:pPr marL="628642" lvl="1" indent="-171442">
                    <a:buFont typeface="+mj-lt"/>
                    <a:buAutoNum type="arabicPeriod"/>
                  </a:pPr>
                  <a:endParaRPr lang="en-US" sz="800" b="1" dirty="0" smtClean="0">
                    <a:solidFill>
                      <a:srgbClr val="3333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800" b="1" dirty="0">
                      <a:solidFill>
                        <a:srgbClr val="3333FF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analysis and prioritize </a:t>
                  </a:r>
                  <a:endParaRPr lang="en-US" sz="800" dirty="0"/>
                </a:p>
              </p:txBody>
            </p:sp>
            <p:pic>
              <p:nvPicPr>
                <p:cNvPr id="33" name="Graphic 205" title="Milestone Flag">
                  <a:extLst>
                    <a:ext uri="{FF2B5EF4-FFF2-40B4-BE49-F238E27FC236}">
                      <a16:creationId xmlns:a16="http://schemas.microsoft.com/office/drawing/2014/main" id="{2D5B685C-02CD-4429-A7A2-BA82D2779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  <a:srcRect l="33525" t="18748" r="17129" b="44918"/>
                <a:stretch/>
              </p:blipFill>
              <p:spPr>
                <a:xfrm flipH="1">
                  <a:off x="9101703" y="2299707"/>
                  <a:ext cx="638672" cy="422382"/>
                </a:xfrm>
                <a:prstGeom prst="rect">
                  <a:avLst/>
                </a:prstGeom>
              </p:spPr>
            </p:pic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143747B-EDDD-4139-9EED-9297238BAD36}"/>
                    </a:ext>
                  </a:extLst>
                </p:cNvPr>
                <p:cNvSpPr/>
                <p:nvPr/>
              </p:nvSpPr>
              <p:spPr>
                <a:xfrm>
                  <a:off x="9264284" y="2383951"/>
                  <a:ext cx="485615" cy="3285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ZA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04</a:t>
                  </a:r>
                  <a:endParaRPr lang="en-ZA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51560" y="4560932"/>
                <a:ext cx="3078180" cy="1416223"/>
                <a:chOff x="446364" y="4115872"/>
                <a:chExt cx="3078180" cy="1416223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1057863" y="4491339"/>
                  <a:ext cx="2466681" cy="104075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800"/>
                    <a:t>Introduction</a:t>
                  </a:r>
                </a:p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800"/>
                    <a:t>Variables, Data Types &amp; Control Flow</a:t>
                  </a:r>
                </a:p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800"/>
                    <a:t>Data Manipulation</a:t>
                  </a:r>
                </a:p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800"/>
                    <a:t>Recording</a:t>
                  </a:r>
                  <a:br>
                    <a:rPr lang="en-US" sz="800"/>
                  </a:br>
                  <a:endParaRPr lang="en-US" sz="800"/>
                </a:p>
              </p:txBody>
            </p:sp>
            <p:grpSp>
              <p:nvGrpSpPr>
                <p:cNvPr id="27" name="Group 26" title="Milestone">
                  <a:extLst>
                    <a:ext uri="{FF2B5EF4-FFF2-40B4-BE49-F238E27FC236}">
                      <a16:creationId xmlns:a16="http://schemas.microsoft.com/office/drawing/2014/main" id="{6BE69F2F-25E5-4E14-9BE7-F81A1FB8E199}"/>
                    </a:ext>
                  </a:extLst>
                </p:cNvPr>
                <p:cNvGrpSpPr/>
                <p:nvPr/>
              </p:nvGrpSpPr>
              <p:grpSpPr>
                <a:xfrm>
                  <a:off x="446364" y="4115872"/>
                  <a:ext cx="615032" cy="422383"/>
                  <a:chOff x="446364" y="4237252"/>
                  <a:chExt cx="615032" cy="422383"/>
                </a:xfrm>
              </p:grpSpPr>
              <p:pic>
                <p:nvPicPr>
                  <p:cNvPr id="29" name="Graphic 5" title="Milestone Flag">
                    <a:extLst>
                      <a:ext uri="{FF2B5EF4-FFF2-40B4-BE49-F238E27FC236}">
                        <a16:creationId xmlns:a16="http://schemas.microsoft.com/office/drawing/2014/main" id="{CA3F94A4-2D7F-4B6C-83F0-52217E90B2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xmlns="" r:embed="rId9"/>
                      </a:ext>
                    </a:extLst>
                  </a:blip>
                  <a:srcRect l="33525" t="18748" r="17129" b="44918"/>
                  <a:stretch/>
                </p:blipFill>
                <p:spPr>
                  <a:xfrm flipH="1">
                    <a:off x="446364" y="4237252"/>
                    <a:ext cx="573660" cy="422383"/>
                  </a:xfrm>
                  <a:prstGeom prst="rect">
                    <a:avLst/>
                  </a:prstGeom>
                </p:spPr>
              </p:pic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1CA9D4D8-9AC5-4EE6-B531-3E887152BA89}"/>
                      </a:ext>
                    </a:extLst>
                  </p:cNvPr>
                  <p:cNvSpPr/>
                  <p:nvPr/>
                </p:nvSpPr>
                <p:spPr>
                  <a:xfrm>
                    <a:off x="652736" y="4329588"/>
                    <a:ext cx="408660" cy="32857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ZA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01</a:t>
                    </a: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0DC6BE6-5DF7-410B-BE5E-F673AF7AE5AE}"/>
                    </a:ext>
                  </a:extLst>
                </p:cNvPr>
                <p:cNvSpPr txBox="1"/>
                <p:nvPr/>
              </p:nvSpPr>
              <p:spPr>
                <a:xfrm>
                  <a:off x="1141271" y="4201102"/>
                  <a:ext cx="1294783" cy="2698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ZA" sz="14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Level 1</a:t>
                  </a:r>
                  <a:endParaRPr lang="en-ZA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3104462" y="3696952"/>
                <a:ext cx="2829994" cy="1785283"/>
                <a:chOff x="3047818" y="3057684"/>
                <a:chExt cx="2829994" cy="1785283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D435BCF-D2D6-4341-809F-90860DEAC612}"/>
                    </a:ext>
                  </a:extLst>
                </p:cNvPr>
                <p:cNvSpPr txBox="1"/>
                <p:nvPr/>
              </p:nvSpPr>
              <p:spPr>
                <a:xfrm>
                  <a:off x="3776422" y="3455292"/>
                  <a:ext cx="2101390" cy="13876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800" dirty="0"/>
                    <a:t>Advanced UI Interaction</a:t>
                  </a:r>
                </a:p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800" dirty="0"/>
                    <a:t>Selectors</a:t>
                  </a:r>
                </a:p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800" dirty="0"/>
                    <a:t>Image &amp; Text Automation</a:t>
                  </a:r>
                </a:p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800" dirty="0"/>
                    <a:t>Advanced Citrix Automation</a:t>
                  </a:r>
                </a:p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800" dirty="0"/>
                    <a:t>Excel &amp; Data Tables</a:t>
                  </a:r>
                </a:p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800" dirty="0"/>
                    <a:t>PDF</a:t>
                  </a:r>
                </a:p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800" dirty="0"/>
                    <a:t>Email Automation</a:t>
                  </a:r>
                </a:p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800" dirty="0"/>
                    <a:t>Debugging &amp; Exception Handling</a:t>
                  </a:r>
                </a:p>
                <a:p>
                  <a:pPr marL="171442" indent="-171442">
                    <a:buFont typeface="+mj-lt"/>
                    <a:buAutoNum type="arabicPeriod"/>
                  </a:pPr>
                  <a:r>
                    <a:rPr lang="en-US" sz="800" dirty="0"/>
                    <a:t>Project Organization</a:t>
                  </a:r>
                </a:p>
              </p:txBody>
            </p:sp>
            <p:pic>
              <p:nvPicPr>
                <p:cNvPr id="23" name="Graphic 145" title="Milestone Flag">
                  <a:extLst>
                    <a:ext uri="{FF2B5EF4-FFF2-40B4-BE49-F238E27FC236}">
                      <a16:creationId xmlns:a16="http://schemas.microsoft.com/office/drawing/2014/main" id="{DA0FB088-A89A-4C96-A231-80240F537E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  <a:srcRect l="33525" t="18748" r="17129" b="44918"/>
                <a:stretch/>
              </p:blipFill>
              <p:spPr>
                <a:xfrm flipH="1">
                  <a:off x="3047818" y="3057684"/>
                  <a:ext cx="697990" cy="430136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9FC0FD8-D770-40A8-8D3E-98968E17FD65}"/>
                    </a:ext>
                  </a:extLst>
                </p:cNvPr>
                <p:cNvSpPr/>
                <p:nvPr/>
              </p:nvSpPr>
              <p:spPr>
                <a:xfrm>
                  <a:off x="3343203" y="3151716"/>
                  <a:ext cx="408660" cy="3285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ZA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02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0DC6BE6-5DF7-410B-BE5E-F673AF7AE5AE}"/>
                    </a:ext>
                  </a:extLst>
                </p:cNvPr>
                <p:cNvSpPr txBox="1"/>
                <p:nvPr/>
              </p:nvSpPr>
              <p:spPr>
                <a:xfrm>
                  <a:off x="3787903" y="3131014"/>
                  <a:ext cx="1294782" cy="2698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ZA" sz="14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Level 1</a:t>
                  </a:r>
                  <a:endParaRPr lang="en-ZA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" name="Right Arrow 8"/>
            <p:cNvSpPr/>
            <p:nvPr/>
          </p:nvSpPr>
          <p:spPr>
            <a:xfrm>
              <a:off x="10854330" y="6015794"/>
              <a:ext cx="1351179" cy="288935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83" name="Straight Arrow Connector 82"/>
          <p:cNvCxnSpPr>
            <a:stCxn id="29" idx="0"/>
            <a:endCxn id="77" idx="3"/>
          </p:cNvCxnSpPr>
          <p:nvPr/>
        </p:nvCxnSpPr>
        <p:spPr>
          <a:xfrm flipV="1">
            <a:off x="191824" y="1776531"/>
            <a:ext cx="7460807" cy="29410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98753" y="6379078"/>
            <a:ext cx="705642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11.Apr.21</a:t>
            </a:r>
            <a:endParaRPr lang="en-US" sz="10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2895810" y="6430475"/>
            <a:ext cx="705642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30.Apr.21</a:t>
            </a:r>
            <a:endParaRPr lang="en-US" sz="100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4908159" y="6409211"/>
            <a:ext cx="750526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15.May.21</a:t>
            </a:r>
            <a:endParaRPr lang="en-US" sz="10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6759400" y="6452409"/>
            <a:ext cx="694421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15.Jun.21</a:t>
            </a:r>
            <a:endParaRPr lang="en-US" sz="100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8272177" y="6409211"/>
            <a:ext cx="585417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Dec.21-</a:t>
            </a:r>
            <a:endParaRPr lang="en-US" sz="1000" b="1" dirty="0"/>
          </a:p>
        </p:txBody>
      </p:sp>
      <p:grpSp>
        <p:nvGrpSpPr>
          <p:cNvPr id="89" name="Group 88"/>
          <p:cNvGrpSpPr/>
          <p:nvPr/>
        </p:nvGrpSpPr>
        <p:grpSpPr>
          <a:xfrm>
            <a:off x="259428" y="1022267"/>
            <a:ext cx="3736170" cy="3344721"/>
            <a:chOff x="237106" y="3194652"/>
            <a:chExt cx="3736170" cy="3344721"/>
          </a:xfrm>
          <a:noFill/>
        </p:grpSpPr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1CA1CC30-B0F7-6B4F-977E-08761112A693}"/>
                </a:ext>
              </a:extLst>
            </p:cNvPr>
            <p:cNvSpPr txBox="1">
              <a:spLocks/>
            </p:cNvSpPr>
            <p:nvPr/>
          </p:nvSpPr>
          <p:spPr>
            <a:xfrm>
              <a:off x="679948" y="3194652"/>
              <a:ext cx="3293328" cy="3344721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rgbClr val="C2D800"/>
                  </a:solidFill>
                  <a:latin typeface="Arial Narrow"/>
                  <a:ea typeface="+mj-ea"/>
                  <a:cs typeface="Arial Narrow"/>
                </a:defRPr>
              </a:lvl1pPr>
            </a:lstStyle>
            <a:p>
              <a:pPr>
                <a:spcAft>
                  <a:spcPts val="400"/>
                </a:spcAft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endParaRPr>
            </a:p>
            <a:p>
              <a:pPr>
                <a:spcAft>
                  <a:spcPts val="40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Century Gothic" charset="0"/>
                  <a:cs typeface="Arial" panose="020B0604020202020204" pitchFamily="34" charset="0"/>
                </a:rPr>
                <a:t>Virtual workforce 24x7x365</a:t>
              </a:r>
            </a:p>
            <a:p>
              <a:pPr>
                <a:spcAft>
                  <a:spcPts val="400"/>
                </a:spcAft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endParaRPr>
            </a:p>
            <a:p>
              <a:pPr>
                <a:spcAft>
                  <a:spcPts val="40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Century Gothic" charset="0"/>
                  <a:cs typeface="Arial" panose="020B0604020202020204" pitchFamily="34" charset="0"/>
                </a:rPr>
                <a:t>Productivity increase</a:t>
              </a:r>
            </a:p>
            <a:p>
              <a:pPr>
                <a:spcAft>
                  <a:spcPts val="400"/>
                </a:spcAft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endParaRPr>
            </a:p>
            <a:p>
              <a:pPr>
                <a:spcAft>
                  <a:spcPts val="40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Century Gothic" charset="0"/>
                  <a:cs typeface="Arial" panose="020B0604020202020204" pitchFamily="34" charset="0"/>
                </a:rPr>
                <a:t>Reduction of human errors</a:t>
              </a:r>
            </a:p>
            <a:p>
              <a:pPr>
                <a:spcAft>
                  <a:spcPts val="400"/>
                </a:spcAft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endParaRPr>
            </a:p>
            <a:p>
              <a:pPr>
                <a:spcAft>
                  <a:spcPts val="40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Century Gothic" charset="0"/>
                  <a:cs typeface="Arial" panose="020B0604020202020204" pitchFamily="34" charset="0"/>
                </a:rPr>
                <a:t>Flexibility</a:t>
              </a:r>
            </a:p>
            <a:p>
              <a:pPr>
                <a:spcAft>
                  <a:spcPts val="400"/>
                </a:spcAft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endParaRPr>
            </a:p>
            <a:p>
              <a:pPr>
                <a:spcAft>
                  <a:spcPts val="40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Century Gothic" charset="0"/>
                  <a:cs typeface="Arial" panose="020B0604020202020204" pitchFamily="34" charset="0"/>
                </a:rPr>
                <a:t>Cost reduction</a:t>
              </a:r>
            </a:p>
            <a:p>
              <a:pPr>
                <a:spcAft>
                  <a:spcPts val="400"/>
                </a:spcAft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endParaRPr>
            </a:p>
            <a:p>
              <a:pPr>
                <a:spcAft>
                  <a:spcPts val="40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Century Gothic" charset="0"/>
                  <a:cs typeface="Arial" panose="020B0604020202020204" pitchFamily="34" charset="0"/>
                </a:rPr>
                <a:t>Scalability</a:t>
              </a:r>
            </a:p>
            <a:p>
              <a:pPr>
                <a:spcAft>
                  <a:spcPts val="400"/>
                </a:spcAft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endParaRPr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7106" y="3529412"/>
              <a:ext cx="498098" cy="2650896"/>
            </a:xfrm>
            <a:prstGeom prst="rect">
              <a:avLst/>
            </a:prstGeom>
            <a:grpFill/>
          </p:spPr>
        </p:pic>
      </p:grpSp>
      <p:sp>
        <p:nvSpPr>
          <p:cNvPr id="92" name="TextBox 91"/>
          <p:cNvSpPr txBox="1"/>
          <p:nvPr/>
        </p:nvSpPr>
        <p:spPr>
          <a:xfrm>
            <a:off x="285263" y="740503"/>
            <a:ext cx="4355038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rebuchet MS" panose="020B0603020202020204" pitchFamily="34" charset="0"/>
              </a:rPr>
              <a:t>Robotic process Automation</a:t>
            </a:r>
          </a:p>
        </p:txBody>
      </p:sp>
    </p:spTree>
    <p:extLst>
      <p:ext uri="{BB962C8B-B14F-4D97-AF65-F5344CB8AC3E}">
        <p14:creationId xmlns:p14="http://schemas.microsoft.com/office/powerpoint/2010/main" val="422929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/>
              <a:t>Action plan 2021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263" y="740503"/>
            <a:ext cx="5339923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rebuchet MS" panose="020B0603020202020204" pitchFamily="34" charset="0"/>
              </a:rPr>
              <a:t>Grease control (Station by Station)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5263" y="1202168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Before</a:t>
            </a:r>
            <a:endParaRPr lang="en-US" sz="20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8194" name="Picture 2" descr="Kết quả hình ảnh cho exc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68" y="1797144"/>
            <a:ext cx="1175548" cy="103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9868" y="2838440"/>
            <a:ext cx="25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Control by excel file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24" y="2034792"/>
            <a:ext cx="586740" cy="55579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1732634" y="2312691"/>
            <a:ext cx="1032868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00639" y="2715329"/>
            <a:ext cx="2071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Calculate the total amount of grease used by volume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271" y="1664742"/>
            <a:ext cx="1004887" cy="106524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757485" y="2324514"/>
            <a:ext cx="1032868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71410" y="2828240"/>
            <a:ext cx="207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enter grease into the tube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449" y="1906081"/>
            <a:ext cx="586740" cy="5557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2" descr="Kết quả hình ảnh cho exc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081" y="1698892"/>
            <a:ext cx="1175548" cy="103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V="1">
            <a:off x="5986882" y="2214440"/>
            <a:ext cx="662115" cy="15034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42181" y="2846479"/>
            <a:ext cx="2071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 the end of the day return </a:t>
            </a:r>
            <a:r>
              <a:rPr lang="en-US" sz="1600" dirty="0" smtClean="0"/>
              <a:t>grease </a:t>
            </a:r>
            <a:r>
              <a:rPr lang="en-US" sz="1600" dirty="0"/>
              <a:t>and calculate the output into excel file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56481" y="3923697"/>
            <a:ext cx="8619893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481" y="4341401"/>
            <a:ext cx="3410789" cy="212818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85263" y="4002256"/>
            <a:ext cx="965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After</a:t>
            </a:r>
            <a:endParaRPr lang="en-US" sz="20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3789219" y="5352865"/>
            <a:ext cx="484700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555144" y="4229962"/>
            <a:ext cx="4024202" cy="22615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1. </a:t>
            </a:r>
            <a:r>
              <a:rPr lang="en-US" sz="1600" dirty="0" smtClean="0"/>
              <a:t>OP san barcode</a:t>
            </a:r>
            <a:r>
              <a:rPr lang="en-US" sz="1600" dirty="0"/>
              <a:t>, the system automatically receives the data</a:t>
            </a:r>
          </a:p>
          <a:p>
            <a:pPr algn="ctr"/>
            <a:r>
              <a:rPr lang="en-US" sz="1600" dirty="0"/>
              <a:t>2. Daily aggregate data according to actual production line output</a:t>
            </a:r>
          </a:p>
          <a:p>
            <a:pPr algn="ctr"/>
            <a:r>
              <a:rPr lang="en-US" sz="1600" dirty="0"/>
              <a:t>3. Manage usage by station by station, cell by cell =&gt; detect abnormal daily usage </a:t>
            </a:r>
            <a:endParaRPr lang="en-US" sz="1600" dirty="0" smtClean="0"/>
          </a:p>
          <a:p>
            <a:pPr algn="ctr"/>
            <a:r>
              <a:rPr lang="en-US" sz="1600" dirty="0" smtClean="0"/>
              <a:t>4</a:t>
            </a:r>
            <a:r>
              <a:rPr lang="en-US" sz="1600" dirty="0"/>
              <a:t>. </a:t>
            </a:r>
            <a:r>
              <a:rPr lang="en-US" sz="1600" dirty="0" smtClean="0"/>
              <a:t>Data reported </a:t>
            </a:r>
            <a:r>
              <a:rPr lang="en-US" sz="1600" dirty="0"/>
              <a:t>according to each type of fat, station, cell, day, month</a:t>
            </a:r>
          </a:p>
        </p:txBody>
      </p:sp>
    </p:spTree>
    <p:extLst>
      <p:ext uri="{BB962C8B-B14F-4D97-AF65-F5344CB8AC3E}">
        <p14:creationId xmlns:p14="http://schemas.microsoft.com/office/powerpoint/2010/main" val="182273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/>
          <p:cNvSpPr txBox="1">
            <a:spLocks noGrp="1"/>
          </p:cNvSpPr>
          <p:nvPr>
            <p:ph type="title"/>
          </p:nvPr>
        </p:nvSpPr>
        <p:spPr>
          <a:xfrm>
            <a:off x="842873" y="2507945"/>
            <a:ext cx="34518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5" dirty="0">
                <a:solidFill>
                  <a:srgbClr val="FFFFFF"/>
                </a:solidFill>
                <a:latin typeface="Arial"/>
                <a:cs typeface="Arial"/>
              </a:rPr>
              <a:t>Thank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4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746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156CDA-C66A-47F4-BC03-A08055C17810}"/>
              </a:ext>
            </a:extLst>
          </p:cNvPr>
          <p:cNvSpPr txBox="1"/>
          <p:nvPr/>
        </p:nvSpPr>
        <p:spPr>
          <a:xfrm>
            <a:off x="2043538" y="993167"/>
            <a:ext cx="4648914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dirty="0"/>
              <a:t>AGENDA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653771" y="2918820"/>
            <a:ext cx="5638800" cy="1630412"/>
            <a:chOff x="1752600" y="1895327"/>
            <a:chExt cx="5638800" cy="163041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23B31F3-5355-4A56-A660-CDD4B3373DBB}"/>
                </a:ext>
              </a:extLst>
            </p:cNvPr>
            <p:cNvSpPr/>
            <p:nvPr/>
          </p:nvSpPr>
          <p:spPr>
            <a:xfrm>
              <a:off x="1752600" y="1895327"/>
              <a:ext cx="685800" cy="685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01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10082C1-4C40-44A6-B94B-3BEB1A1EB46E}"/>
                </a:ext>
              </a:extLst>
            </p:cNvPr>
            <p:cNvSpPr/>
            <p:nvPr/>
          </p:nvSpPr>
          <p:spPr>
            <a:xfrm>
              <a:off x="1752600" y="2839939"/>
              <a:ext cx="685800" cy="685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02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6315676-7EBD-4A84-ACDF-449538D48807}"/>
                </a:ext>
              </a:extLst>
            </p:cNvPr>
            <p:cNvSpPr/>
            <p:nvPr/>
          </p:nvSpPr>
          <p:spPr>
            <a:xfrm>
              <a:off x="2698750" y="2016613"/>
              <a:ext cx="4692650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2800" b="1" dirty="0" smtClean="0">
                  <a:solidFill>
                    <a:srgbClr val="0070C0"/>
                  </a:solidFill>
                </a:rPr>
                <a:t>REVIEW 2020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6315676-7EBD-4A84-ACDF-449538D48807}"/>
                </a:ext>
              </a:extLst>
            </p:cNvPr>
            <p:cNvSpPr/>
            <p:nvPr/>
          </p:nvSpPr>
          <p:spPr>
            <a:xfrm>
              <a:off x="2698750" y="2904813"/>
              <a:ext cx="4692650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2800" b="1" dirty="0" smtClean="0">
                  <a:solidFill>
                    <a:srgbClr val="ED7D31"/>
                  </a:solidFill>
                </a:rPr>
                <a:t>ACTION PLAN 2021</a:t>
              </a:r>
              <a:endParaRPr lang="en-US" sz="2800" b="1" dirty="0">
                <a:solidFill>
                  <a:srgbClr val="ED7D31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81614-E887-498E-BECA-D86F738932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7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 smtClean="0"/>
              <a:t>Review 2020</a:t>
            </a:r>
            <a:endParaRPr lang="en-US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85263" y="740503"/>
            <a:ext cx="2781659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rebuchet MS" panose="020B0603020202020204" pitchFamily="34" charset="0"/>
              </a:rPr>
              <a:t>Total: 26 system</a:t>
            </a:r>
            <a:endParaRPr lang="en-US" sz="2400" dirty="0">
              <a:latin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63" y="1605776"/>
            <a:ext cx="4222752" cy="48544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015" y="1605776"/>
            <a:ext cx="4106105" cy="485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5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/>
              <a:t>Review 2020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263" y="740503"/>
            <a:ext cx="384592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rebuchet MS" panose="020B0603020202020204" pitchFamily="34" charset="0"/>
              </a:rPr>
              <a:t>Check sheet less(Inkjet)</a:t>
            </a:r>
            <a:endParaRPr lang="en-US" sz="2400" dirty="0">
              <a:latin typeface="Trebuchet MS" panose="020B0603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5263" y="4275233"/>
            <a:ext cx="3941049" cy="2427992"/>
            <a:chOff x="142768" y="3597405"/>
            <a:chExt cx="4263327" cy="2803395"/>
          </a:xfrm>
        </p:grpSpPr>
        <p:grpSp>
          <p:nvGrpSpPr>
            <p:cNvPr id="9" name="Group 8"/>
            <p:cNvGrpSpPr/>
            <p:nvPr/>
          </p:nvGrpSpPr>
          <p:grpSpPr>
            <a:xfrm>
              <a:off x="142768" y="3597405"/>
              <a:ext cx="4263327" cy="2803395"/>
              <a:chOff x="1255776" y="568553"/>
              <a:chExt cx="7237994" cy="5039767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74" t="14431" r="22331" b="12841"/>
              <a:stretch/>
            </p:blipFill>
            <p:spPr>
              <a:xfrm>
                <a:off x="1255776" y="1036320"/>
                <a:ext cx="6778752" cy="4572000"/>
              </a:xfrm>
              <a:prstGeom prst="rect">
                <a:avLst/>
              </a:prstGeom>
            </p:spPr>
          </p:pic>
          <p:sp>
            <p:nvSpPr>
              <p:cNvPr id="12" name="Cloud Callout 11"/>
              <p:cNvSpPr/>
              <p:nvPr/>
            </p:nvSpPr>
            <p:spPr>
              <a:xfrm>
                <a:off x="4663788" y="568553"/>
                <a:ext cx="3829982" cy="1850819"/>
              </a:xfrm>
              <a:prstGeom prst="cloudCallout">
                <a:avLst>
                  <a:gd name="adj1" fmla="val -35063"/>
                  <a:gd name="adj2" fmla="val 57406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When code not yet fixed, code run many steps 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en-US" sz="12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very slow</a:t>
                </a:r>
                <a:endPara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5624" t="8594" r="10000" b="23437"/>
            <a:stretch/>
          </p:blipFill>
          <p:spPr>
            <a:xfrm>
              <a:off x="2362200" y="5226268"/>
              <a:ext cx="1773392" cy="1142852"/>
            </a:xfrm>
            <a:prstGeom prst="rect">
              <a:avLst/>
            </a:prstGeom>
          </p:spPr>
        </p:pic>
      </p:grpSp>
      <p:sp>
        <p:nvSpPr>
          <p:cNvPr id="19" name="Right Arrow 18"/>
          <p:cNvSpPr/>
          <p:nvPr/>
        </p:nvSpPr>
        <p:spPr>
          <a:xfrm>
            <a:off x="4226312" y="5348899"/>
            <a:ext cx="613317" cy="379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19" y="1267088"/>
            <a:ext cx="7877175" cy="29432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170605" y="4050825"/>
            <a:ext cx="3638858" cy="2652400"/>
            <a:chOff x="4847220" y="3426008"/>
            <a:chExt cx="4144378" cy="3374646"/>
          </a:xfrm>
        </p:grpSpPr>
        <p:sp>
          <p:nvSpPr>
            <p:cNvPr id="24" name="TextBox 23"/>
            <p:cNvSpPr txBox="1"/>
            <p:nvPr/>
          </p:nvSpPr>
          <p:spPr>
            <a:xfrm>
              <a:off x="4863465" y="6492877"/>
              <a:ext cx="4128133" cy="30777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Make optimal program </a:t>
              </a:r>
              <a:r>
                <a:rPr lang="en-US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 reduce hang up</a:t>
              </a:r>
              <a:endPara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847220" y="3426008"/>
              <a:ext cx="4144378" cy="2974792"/>
              <a:chOff x="1694688" y="344242"/>
              <a:chExt cx="6766560" cy="5166543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53" t="14544" r="22473" b="12341"/>
              <a:stretch/>
            </p:blipFill>
            <p:spPr>
              <a:xfrm>
                <a:off x="1694688" y="914401"/>
                <a:ext cx="6766560" cy="4596384"/>
              </a:xfrm>
              <a:prstGeom prst="rect">
                <a:avLst/>
              </a:prstGeom>
            </p:spPr>
          </p:pic>
          <p:sp>
            <p:nvSpPr>
              <p:cNvPr id="27" name="Cloud Callout 26"/>
              <p:cNvSpPr/>
              <p:nvPr/>
            </p:nvSpPr>
            <p:spPr>
              <a:xfrm>
                <a:off x="4059310" y="344242"/>
                <a:ext cx="3405846" cy="1459132"/>
              </a:xfrm>
              <a:prstGeom prst="cloudCallout">
                <a:avLst>
                  <a:gd name="adj1" fmla="val -39288"/>
                  <a:gd name="adj2" fmla="val 61425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Code NG has been commented</a:t>
                </a:r>
                <a:endParaRPr lang="en-US" sz="1200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" name="Cloud Callout 27"/>
              <p:cNvSpPr/>
              <p:nvPr/>
            </p:nvSpPr>
            <p:spPr>
              <a:xfrm>
                <a:off x="4894727" y="4050976"/>
                <a:ext cx="3351643" cy="1306333"/>
              </a:xfrm>
              <a:prstGeom prst="cloudCallout">
                <a:avLst>
                  <a:gd name="adj1" fmla="val -83952"/>
                  <a:gd name="adj2" fmla="val -46630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After fixed code, code run very fast</a:t>
                </a:r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29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/>
              <a:t>Review 2020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263" y="740503"/>
            <a:ext cx="353654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rebuchet MS" panose="020B0603020202020204" pitchFamily="34" charset="0"/>
              </a:rPr>
              <a:t>Check sheet less(LBP)</a:t>
            </a:r>
            <a:endParaRPr lang="en-US" sz="2400" dirty="0">
              <a:latin typeface="Trebuchet MS" panose="020B0603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51" y="1282214"/>
            <a:ext cx="8858737" cy="54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3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/>
              <a:t>Review 2020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92" y="1104139"/>
            <a:ext cx="5429250" cy="54950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57950" y="2263698"/>
            <a:ext cx="1884556" cy="28881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Follow new Destination or Model By AWI of PQA &amp; PE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62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/>
              <a:t>Review 2020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5263" y="740503"/>
            <a:ext cx="1028871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rebuchet MS" panose="020B0603020202020204" pitchFamily="34" charset="0"/>
              </a:rPr>
              <a:t>RPA</a:t>
            </a:r>
            <a:endParaRPr lang="en-US" sz="2400" dirty="0">
              <a:latin typeface="Trebuchet MS" panose="020B0603020202020204" pitchFamily="34" charset="0"/>
            </a:endParaRPr>
          </a:p>
        </p:txBody>
      </p:sp>
      <p:sp>
        <p:nvSpPr>
          <p:cNvPr id="8" name="Google Shape;92;p17"/>
          <p:cNvSpPr txBox="1">
            <a:spLocks/>
          </p:cNvSpPr>
          <p:nvPr/>
        </p:nvSpPr>
        <p:spPr>
          <a:xfrm>
            <a:off x="285263" y="2163337"/>
            <a:ext cx="4297523" cy="3914078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spcBef>
                <a:spcPts val="600"/>
              </a:spcBef>
              <a:buSzPts val="2400"/>
              <a:buFont typeface="Arial" panose="020B0604020202020204" pitchFamily="34" charset="0"/>
              <a:buChar char="●"/>
            </a:pPr>
            <a:r>
              <a:rPr lang="en-US" sz="2600" dirty="0" smtClean="0"/>
              <a:t>CHAMP ROBOT(reduce </a:t>
            </a:r>
            <a:r>
              <a:rPr lang="en-US" sz="2600" dirty="0" smtClean="0">
                <a:solidFill>
                  <a:srgbClr val="C00000"/>
                </a:solidFill>
              </a:rPr>
              <a:t>2.88</a:t>
            </a:r>
            <a:r>
              <a:rPr lang="en-US" sz="2600" dirty="0" smtClean="0"/>
              <a:t> person workload)</a:t>
            </a:r>
          </a:p>
          <a:p>
            <a:pPr marL="457200" indent="-381000">
              <a:spcBef>
                <a:spcPts val="600"/>
              </a:spcBef>
              <a:buSzPts val="2400"/>
              <a:buFont typeface="Arial" panose="020B0604020202020204" pitchFamily="34" charset="0"/>
              <a:buChar char="●"/>
            </a:pPr>
            <a:r>
              <a:rPr lang="en-US" sz="2600" dirty="0" smtClean="0"/>
              <a:t>Receiving Robot (Reduce </a:t>
            </a:r>
            <a:r>
              <a:rPr lang="en-US" sz="2600" dirty="0" smtClean="0">
                <a:solidFill>
                  <a:srgbClr val="C00000"/>
                </a:solidFill>
              </a:rPr>
              <a:t>7.22</a:t>
            </a:r>
            <a:r>
              <a:rPr lang="en-US" sz="2600" dirty="0" smtClean="0"/>
              <a:t> person workload)</a:t>
            </a:r>
          </a:p>
          <a:p>
            <a:pPr marL="457200" indent="-381000">
              <a:spcBef>
                <a:spcPts val="600"/>
              </a:spcBef>
              <a:buSzPts val="2400"/>
              <a:buFont typeface="Arial" panose="020B0604020202020204" pitchFamily="34" charset="0"/>
              <a:buChar char="●"/>
            </a:pPr>
            <a:r>
              <a:rPr lang="en-US" sz="2600" dirty="0" smtClean="0"/>
              <a:t>Many robot from ACC,GIP,PDC1…</a:t>
            </a:r>
          </a:p>
          <a:p>
            <a:pPr marL="457200" indent="-381000">
              <a:spcBef>
                <a:spcPts val="600"/>
              </a:spcBef>
              <a:buSzPts val="2400"/>
              <a:buFont typeface="Arial" panose="020B0604020202020204" pitchFamily="34" charset="0"/>
              <a:buChar char="●"/>
            </a:pPr>
            <a:endParaRPr lang="en-US" sz="2600" dirty="0"/>
          </a:p>
        </p:txBody>
      </p:sp>
      <p:sp>
        <p:nvSpPr>
          <p:cNvPr id="9" name="Google Shape;92;p17"/>
          <p:cNvSpPr txBox="1">
            <a:spLocks/>
          </p:cNvSpPr>
          <p:nvPr/>
        </p:nvSpPr>
        <p:spPr>
          <a:xfrm>
            <a:off x="4991953" y="2051825"/>
            <a:ext cx="3895566" cy="4025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dirty="0" smtClean="0"/>
              <a:t>Auto Download data from NPIS(12h/month ,</a:t>
            </a:r>
            <a:r>
              <a:rPr lang="en-US" dirty="0" smtClean="0">
                <a:solidFill>
                  <a:srgbClr val="C00000"/>
                </a:solidFill>
              </a:rPr>
              <a:t>GM Award</a:t>
            </a:r>
            <a:r>
              <a:rPr lang="en-US" dirty="0" smtClean="0"/>
              <a:t>),</a:t>
            </a:r>
          </a:p>
          <a:p>
            <a:r>
              <a:rPr lang="en-US" dirty="0" smtClean="0"/>
              <a:t>Take DSS from </a:t>
            </a:r>
            <a:r>
              <a:rPr lang="en-US" dirty="0" err="1" smtClean="0"/>
              <a:t>hoan</a:t>
            </a:r>
            <a:r>
              <a:rPr lang="en-US" dirty="0" smtClean="0"/>
              <a:t> </a:t>
            </a:r>
            <a:r>
              <a:rPr lang="en-US" dirty="0" err="1" smtClean="0"/>
              <a:t>kiem</a:t>
            </a:r>
            <a:r>
              <a:rPr lang="en-US" dirty="0" smtClean="0"/>
              <a:t>(8h/month),</a:t>
            </a:r>
          </a:p>
          <a:p>
            <a:r>
              <a:rPr lang="en-US" dirty="0" smtClean="0"/>
              <a:t>Balance In-Out (</a:t>
            </a:r>
            <a:r>
              <a:rPr lang="en-US" dirty="0" smtClean="0">
                <a:solidFill>
                  <a:srgbClr val="C00000"/>
                </a:solidFill>
              </a:rPr>
              <a:t>180 minute/month</a:t>
            </a:r>
            <a:r>
              <a:rPr lang="en-US" dirty="0" smtClean="0"/>
              <a:t>)…</a:t>
            </a:r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82786" y="1438507"/>
            <a:ext cx="0" cy="42227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527717" y="1438507"/>
            <a:ext cx="1182029" cy="4125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CVN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5951035" y="1438506"/>
            <a:ext cx="1182029" cy="4125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Div.2</a:t>
            </a:r>
            <a:endParaRPr lang="en-US" dirty="0"/>
          </a:p>
        </p:txBody>
      </p:sp>
      <p:sp>
        <p:nvSpPr>
          <p:cNvPr id="14" name="AutoShape 3">
            <a:hlinkClick r:id="rId2" action="ppaction://hlinkfile"/>
          </p:cNvPr>
          <p:cNvSpPr>
            <a:spLocks noChangeArrowheads="1"/>
          </p:cNvSpPr>
          <p:nvPr/>
        </p:nvSpPr>
        <p:spPr bwMode="ltGray">
          <a:xfrm>
            <a:off x="2043964" y="5715863"/>
            <a:ext cx="5895975" cy="792088"/>
          </a:xfrm>
          <a:prstGeom prst="roundRect">
            <a:avLst>
              <a:gd name="adj" fmla="val 16449"/>
            </a:avLst>
          </a:prstGeom>
          <a:gradFill rotWithShape="1">
            <a:gsLst>
              <a:gs pos="0">
                <a:srgbClr val="C0C0C0">
                  <a:gamma/>
                  <a:tint val="91765"/>
                  <a:invGamma/>
                </a:srgbClr>
              </a:gs>
              <a:gs pos="50000">
                <a:srgbClr val="C0C0C0">
                  <a:alpha val="30000"/>
                </a:srgbClr>
              </a:gs>
              <a:gs pos="100000">
                <a:srgbClr val="C0C0C0">
                  <a:gamma/>
                  <a:tint val="91765"/>
                  <a:invGamma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 smtClean="0"/>
              <a:t>Video Robot Auto Download Data from NPIS</a:t>
            </a:r>
            <a:endParaRPr lang="en-US" dirty="0"/>
          </a:p>
        </p:txBody>
      </p:sp>
      <p:sp>
        <p:nvSpPr>
          <p:cNvPr id="15" name="AutoShape 8">
            <a:hlinkClick r:id="rId2" action="ppaction://hlinkfile"/>
          </p:cNvPr>
          <p:cNvSpPr>
            <a:spLocks noChangeArrowheads="1"/>
          </p:cNvSpPr>
          <p:nvPr/>
        </p:nvSpPr>
        <p:spPr bwMode="ltGray">
          <a:xfrm>
            <a:off x="627449" y="5831406"/>
            <a:ext cx="1806575" cy="60124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dirty="0" smtClean="0"/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7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 smtClean="0"/>
              <a:t>Action plan 2021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263" y="740503"/>
            <a:ext cx="3938899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rebuchet MS" panose="020B0603020202020204" pitchFamily="34" charset="0"/>
              </a:rPr>
              <a:t>Check sheet less (Inkjet)</a:t>
            </a:r>
            <a:endParaRPr lang="en-US" sz="2400" dirty="0">
              <a:latin typeface="Trebuchet MS" panose="020B0603020202020204" pitchFamily="34" charset="0"/>
            </a:endParaRPr>
          </a:p>
        </p:txBody>
      </p:sp>
      <p:pic>
        <p:nvPicPr>
          <p:cNvPr id="1026" name="Picture 2" descr="Kết quả hình ảnh cho lỗi hệ thố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815" y="1359585"/>
            <a:ext cx="3557239" cy="189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ết quả hình ảnh cho improve programming skil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08" y="1376010"/>
            <a:ext cx="3486556" cy="185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41033" y="3395274"/>
            <a:ext cx="2893544" cy="3292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Improve programing skill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11178" y="3372972"/>
            <a:ext cx="2893544" cy="351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Limit system-related errors</a:t>
            </a:r>
          </a:p>
        </p:txBody>
      </p:sp>
      <p:pic>
        <p:nvPicPr>
          <p:cNvPr id="1030" name="Picture 6" descr="Kết quả hình ảnh cho hệ thống m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08" y="3902927"/>
            <a:ext cx="3486556" cy="187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78062" y="6004191"/>
            <a:ext cx="3364602" cy="6976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combine multiple systems into 1 for easy error management </a:t>
            </a:r>
          </a:p>
        </p:txBody>
      </p:sp>
      <p:pic>
        <p:nvPicPr>
          <p:cNvPr id="1032" name="Picture 8" descr="Kết quả hình ảnh cho test hệ thố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176" y="3986879"/>
            <a:ext cx="3368414" cy="179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01134" y="5970075"/>
            <a:ext cx="2893544" cy="7318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carefully check the system before going into use</a:t>
            </a:r>
          </a:p>
        </p:txBody>
      </p:sp>
    </p:spTree>
    <p:extLst>
      <p:ext uri="{BB962C8B-B14F-4D97-AF65-F5344CB8AC3E}">
        <p14:creationId xmlns:p14="http://schemas.microsoft.com/office/powerpoint/2010/main" val="211267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 smtClean="0"/>
              <a:t>Action plan 2021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263" y="740503"/>
            <a:ext cx="362952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rebuchet MS" panose="020B0603020202020204" pitchFamily="34" charset="0"/>
              </a:rPr>
              <a:t>Check sheet less (LBP)</a:t>
            </a:r>
            <a:endParaRPr lang="en-US" sz="2400" dirty="0">
              <a:latin typeface="Trebuchet MS" panose="020B0603020202020204" pitchFamily="34" charset="0"/>
            </a:endParaRPr>
          </a:p>
        </p:txBody>
      </p:sp>
      <p:pic>
        <p:nvPicPr>
          <p:cNvPr id="2050" name="Picture 2" descr="Kết quả hình ảnh cho Prepare 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63" y="1282214"/>
            <a:ext cx="3974503" cy="201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741033" y="3395274"/>
            <a:ext cx="2893544" cy="3292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Prepare the database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714" y="1226634"/>
            <a:ext cx="4175087" cy="207412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253560" y="3395274"/>
            <a:ext cx="2893544" cy="3292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Prepare setup system</a:t>
            </a:r>
          </a:p>
        </p:txBody>
      </p:sp>
      <p:pic>
        <p:nvPicPr>
          <p:cNvPr id="2052" name="Picture 4" descr="Kết quả hình ảnh cho trouble li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64" y="3819020"/>
            <a:ext cx="3483848" cy="232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285263" y="6331504"/>
            <a:ext cx="2893544" cy="3292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Prepare </a:t>
            </a:r>
            <a:r>
              <a:rPr lang="en-US" dirty="0" smtClean="0">
                <a:solidFill>
                  <a:srgbClr val="0070C0"/>
                </a:solidFill>
              </a:rPr>
              <a:t>Trouble list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714" y="4039148"/>
            <a:ext cx="4175087" cy="183621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741388" y="6143025"/>
            <a:ext cx="3715738" cy="5177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Learn how to operate the system from the Philippines</a:t>
            </a:r>
          </a:p>
        </p:txBody>
      </p:sp>
    </p:spTree>
    <p:extLst>
      <p:ext uri="{BB962C8B-B14F-4D97-AF65-F5344CB8AC3E}">
        <p14:creationId xmlns:p14="http://schemas.microsoft.com/office/powerpoint/2010/main" val="420435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800</Words>
  <Application>Microsoft Office PowerPoint</Application>
  <PresentationFormat>On-screen Show (4:3)</PresentationFormat>
  <Paragraphs>209</Paragraphs>
  <Slides>18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Inter-Regular</vt:lpstr>
      <vt:lpstr>Arial</vt:lpstr>
      <vt:lpstr>Arial Narrow</vt:lpstr>
      <vt:lpstr>Calibri</vt:lpstr>
      <vt:lpstr>Calibri Light</vt:lpstr>
      <vt:lpstr>Century Gothic</vt:lpstr>
      <vt:lpstr>Tahoma</vt:lpstr>
      <vt:lpstr>Times New Roman</vt:lpstr>
      <vt:lpstr>Trebuchet MS</vt:lpstr>
      <vt:lpstr>Wingdings</vt:lpstr>
      <vt:lpstr>Office Theme</vt:lpstr>
      <vt:lpstr>Bitmap Image</vt:lpstr>
      <vt:lpstr>IT MISSION REPORT</vt:lpstr>
      <vt:lpstr>PowerPoint Presentation</vt:lpstr>
      <vt:lpstr>Review 2020</vt:lpstr>
      <vt:lpstr>Review 2020</vt:lpstr>
      <vt:lpstr>Review 2020</vt:lpstr>
      <vt:lpstr>Review 2020</vt:lpstr>
      <vt:lpstr>Review 2020</vt:lpstr>
      <vt:lpstr>Action plan 2021</vt:lpstr>
      <vt:lpstr>Action plan 2021</vt:lpstr>
      <vt:lpstr>Action plan 2021</vt:lpstr>
      <vt:lpstr>Action plan 2021</vt:lpstr>
      <vt:lpstr>Action plan 2021</vt:lpstr>
      <vt:lpstr>Action plan 2021</vt:lpstr>
      <vt:lpstr>Action plan 2021</vt:lpstr>
      <vt:lpstr>Action plan 2021</vt:lpstr>
      <vt:lpstr>Action plan 2021</vt:lpstr>
      <vt:lpstr>Action plan 2021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Van Song</dc:creator>
  <cp:lastModifiedBy>Dinh Van Song</cp:lastModifiedBy>
  <cp:revision>129</cp:revision>
  <dcterms:created xsi:type="dcterms:W3CDTF">2021-02-04T03:30:45Z</dcterms:created>
  <dcterms:modified xsi:type="dcterms:W3CDTF">2021-02-05T04:46:58Z</dcterms:modified>
</cp:coreProperties>
</file>